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9" r:id="rId3"/>
    <p:sldMasterId id="2147483752" r:id="rId4"/>
  </p:sldMasterIdLst>
  <p:notesMasterIdLst>
    <p:notesMasterId r:id="rId20"/>
  </p:notesMasterIdLst>
  <p:handoutMasterIdLst>
    <p:handoutMasterId r:id="rId21"/>
  </p:handoutMasterIdLst>
  <p:sldIdLst>
    <p:sldId id="256" r:id="rId5"/>
    <p:sldId id="362" r:id="rId6"/>
    <p:sldId id="363" r:id="rId7"/>
    <p:sldId id="364" r:id="rId8"/>
    <p:sldId id="365" r:id="rId9"/>
    <p:sldId id="367" r:id="rId10"/>
    <p:sldId id="366" r:id="rId11"/>
    <p:sldId id="369" r:id="rId12"/>
    <p:sldId id="370" r:id="rId13"/>
    <p:sldId id="371" r:id="rId14"/>
    <p:sldId id="372" r:id="rId15"/>
    <p:sldId id="373" r:id="rId16"/>
    <p:sldId id="374" r:id="rId17"/>
    <p:sldId id="381" r:id="rId18"/>
    <p:sldId id="3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2708"/>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9"/>
    <p:restoredTop sz="78691"/>
  </p:normalViewPr>
  <p:slideViewPr>
    <p:cSldViewPr snapToGrid="0" snapToObjects="1">
      <p:cViewPr varScale="1">
        <p:scale>
          <a:sx n="90" d="100"/>
          <a:sy n="90" d="100"/>
        </p:scale>
        <p:origin x="1552" y="192"/>
      </p:cViewPr>
      <p:guideLst/>
    </p:cSldViewPr>
  </p:slideViewPr>
  <p:notesTextViewPr>
    <p:cViewPr>
      <p:scale>
        <a:sx n="1" d="1"/>
        <a:sy n="1" d="1"/>
      </p:scale>
      <p:origin x="0" y="0"/>
    </p:cViewPr>
  </p:notesTextViewPr>
  <p:notesViewPr>
    <p:cSldViewPr snapToGrid="0" snapToObjects="1">
      <p:cViewPr varScale="1">
        <p:scale>
          <a:sx n="66" d="100"/>
          <a:sy n="66" d="100"/>
        </p:scale>
        <p:origin x="3712"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9/4/18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4D956A-D03E-4EA9-B630-9EAEE14ED308}" type="slidenum">
              <a:rPr lang="en-US" altLang="en-US" smtClean="0">
                <a:solidFill>
                  <a:prstClr val="black"/>
                </a:solidFill>
              </a:rPr>
              <a:pPr>
                <a:defRPr/>
              </a:pPr>
              <a:t>2</a:t>
            </a:fld>
            <a:endParaRPr lang="en-US" altLang="en-US">
              <a:solidFill>
                <a:prstClr val="black"/>
              </a:solidFill>
            </a:endParaRPr>
          </a:p>
        </p:txBody>
      </p:sp>
    </p:spTree>
    <p:extLst>
      <p:ext uri="{BB962C8B-B14F-4D97-AF65-F5344CB8AC3E}">
        <p14:creationId xmlns:p14="http://schemas.microsoft.com/office/powerpoint/2010/main" val="88141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a:defRPr/>
            </a:pPr>
            <a:fld id="{9B4D956A-D03E-4EA9-B630-9EAEE14ED308}" type="slidenum">
              <a:rPr lang="en-US" altLang="en-US" smtClean="0">
                <a:solidFill>
                  <a:prstClr val="black"/>
                </a:solidFill>
              </a:rPr>
              <a:pPr>
                <a:defRPr/>
              </a:pPr>
              <a:t>3</a:t>
            </a:fld>
            <a:endParaRPr lang="en-US" altLang="en-US">
              <a:solidFill>
                <a:prstClr val="black"/>
              </a:solidFill>
            </a:endParaRPr>
          </a:p>
        </p:txBody>
      </p:sp>
    </p:spTree>
    <p:extLst>
      <p:ext uri="{BB962C8B-B14F-4D97-AF65-F5344CB8AC3E}">
        <p14:creationId xmlns:p14="http://schemas.microsoft.com/office/powerpoint/2010/main" val="523472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0A7CA97A-0638-E840-8C03-5D0B62C621A0}"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67075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6</a:t>
            </a:fld>
            <a:endParaRPr lang="en-US"/>
          </a:p>
        </p:txBody>
      </p:sp>
    </p:spTree>
    <p:extLst>
      <p:ext uri="{BB962C8B-B14F-4D97-AF65-F5344CB8AC3E}">
        <p14:creationId xmlns:p14="http://schemas.microsoft.com/office/powerpoint/2010/main" val="640233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212730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C9386DA9-A5A3-4D01-B82E-90027766F75F}"/>
              </a:ext>
            </a:extLst>
          </p:cNvPr>
          <p:cNvSpPr>
            <a:spLocks noGrp="1"/>
          </p:cNvSpPr>
          <p:nvPr>
            <p:ph type="body" idx="1"/>
          </p:nvPr>
        </p:nvSpPr>
        <p:spPr/>
        <p:txBody>
          <a:bodyPr/>
          <a:lstStyle/>
          <a:p>
            <a:pPr>
              <a:buFont typeface="Arial"/>
              <a:buNone/>
              <a:defRPr/>
            </a:pPr>
            <a:r>
              <a:rPr lang="en-US" dirty="0">
                <a:ea typeface="+mn-ea"/>
                <a:cs typeface="+mn-cs"/>
              </a:rPr>
              <a:t>IBM helps CIOs present a bold and challenging vision for the future, but building that future in incremental steps that build on one another.</a:t>
            </a:r>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90145833-BF3B-4A01-8E68-1C6A8C24789A}" type="slidenum">
              <a:rPr lang="en-US" altLang="en-US" smtClean="0"/>
              <a:pPr/>
              <a:t>8</a:t>
            </a:fld>
            <a:endParaRPr lang="en-US" altLang="en-US"/>
          </a:p>
        </p:txBody>
      </p:sp>
    </p:spTree>
    <p:extLst>
      <p:ext uri="{BB962C8B-B14F-4D97-AF65-F5344CB8AC3E}">
        <p14:creationId xmlns:p14="http://schemas.microsoft.com/office/powerpoint/2010/main" val="1485378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Design patterns provide solutions to common software design problems.</a:t>
            </a:r>
            <a:endParaRPr lang="en-US" dirty="0"/>
          </a:p>
        </p:txBody>
      </p:sp>
      <p:sp>
        <p:nvSpPr>
          <p:cNvPr id="4" name="Slide Number Placeholder 3"/>
          <p:cNvSpPr>
            <a:spLocks noGrp="1"/>
          </p:cNvSpPr>
          <p:nvPr>
            <p:ph type="sldNum" sz="quarter" idx="10"/>
          </p:nvPr>
        </p:nvSpPr>
        <p:spPr/>
        <p:txBody>
          <a:bodyPr/>
          <a:lstStyle/>
          <a:p>
            <a:fld id="{4CC3B416-9017-6F42-A686-1623577C9AA7}" type="slidenum">
              <a:rPr lang="en-US" smtClean="0"/>
              <a:t>9</a:t>
            </a:fld>
            <a:endParaRPr lang="en-US"/>
          </a:p>
        </p:txBody>
      </p:sp>
    </p:spTree>
    <p:extLst>
      <p:ext uri="{BB962C8B-B14F-4D97-AF65-F5344CB8AC3E}">
        <p14:creationId xmlns:p14="http://schemas.microsoft.com/office/powerpoint/2010/main" val="756104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3B416-9017-6F42-A686-1623577C9AA7}" type="slidenum">
              <a:rPr lang="en-US" smtClean="0"/>
              <a:t>10</a:t>
            </a:fld>
            <a:endParaRPr lang="en-US"/>
          </a:p>
        </p:txBody>
      </p:sp>
    </p:spTree>
    <p:extLst>
      <p:ext uri="{BB962C8B-B14F-4D97-AF65-F5344CB8AC3E}">
        <p14:creationId xmlns:p14="http://schemas.microsoft.com/office/powerpoint/2010/main" val="1442966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9261" rtl="0" eaLnBrk="1" fontAlgn="auto" latinLnBrk="0" hangingPunct="1">
              <a:lnSpc>
                <a:spcPct val="100000"/>
              </a:lnSpc>
              <a:spcBef>
                <a:spcPts val="0"/>
              </a:spcBef>
              <a:spcAft>
                <a:spcPts val="0"/>
              </a:spcAft>
              <a:buClrTx/>
              <a:buSzTx/>
              <a:buFontTx/>
              <a:buNone/>
              <a:tabLst/>
              <a:defRPr/>
            </a:pPr>
            <a:fld id="{046FB016-DC33-7946-A364-0E2DF0D9D5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219261"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006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tif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Master" Target="../slideMasters/slideMaster4.xml"/><Relationship Id="rId5" Type="http://schemas.openxmlformats.org/officeDocument/2006/relationships/image" Target="../media/image19.jpeg"/><Relationship Id="rId4" Type="http://schemas.openxmlformats.org/officeDocument/2006/relationships/image" Target="../media/image18.tif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_slide_simple_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9"/>
          <p:cNvSpPr>
            <a:spLocks noGrp="1"/>
          </p:cNvSpPr>
          <p:nvPr>
            <p:ph type="title"/>
          </p:nvPr>
        </p:nvSpPr>
        <p:spPr>
          <a:xfrm>
            <a:off x="905450" y="646280"/>
            <a:ext cx="11027102" cy="573124"/>
          </a:xfrm>
          <a:prstGeom prst="rect">
            <a:avLst/>
          </a:prstGeom>
        </p:spPr>
        <p:txBody>
          <a:bodyPr/>
          <a:lstStyle>
            <a:lvl1pPr>
              <a:defRPr sz="3200" b="0" i="0">
                <a:solidFill>
                  <a:schemeClr val="tx1"/>
                </a:solidFill>
                <a:latin typeface="IBM Plex Sans Regular" charset="0"/>
                <a:ea typeface="IBM Plex Sans Regular" charset="0"/>
                <a:cs typeface="IBM Plex Sans Regular" charset="0"/>
              </a:defRPr>
            </a:lvl1pPr>
          </a:lstStyle>
          <a:p>
            <a:r>
              <a:rPr lang="en-US" dirty="0"/>
              <a:t>Click to edit Master title style</a:t>
            </a:r>
          </a:p>
        </p:txBody>
      </p:sp>
      <p:sp>
        <p:nvSpPr>
          <p:cNvPr id="11" name="Content Placeholder 12"/>
          <p:cNvSpPr>
            <a:spLocks noGrp="1"/>
          </p:cNvSpPr>
          <p:nvPr>
            <p:ph sz="quarter" idx="13"/>
          </p:nvPr>
        </p:nvSpPr>
        <p:spPr>
          <a:xfrm>
            <a:off x="905450" y="1523365"/>
            <a:ext cx="11027102" cy="4854575"/>
          </a:xfrm>
          <a:prstGeom prst="rect">
            <a:avLst/>
          </a:prstGeom>
        </p:spPr>
        <p:txBody>
          <a:bodyPr/>
          <a:lstStyle>
            <a:lvl1pPr>
              <a:defRPr sz="2000" b="0" i="0">
                <a:solidFill>
                  <a:schemeClr val="tx1"/>
                </a:solidFill>
                <a:latin typeface="IBM Plex Sans Regular" charset="0"/>
                <a:ea typeface="IBM Plex Sans Regular" charset="0"/>
                <a:cs typeface="IBM Plex Sans Regular" charset="0"/>
              </a:defRPr>
            </a:lvl1pPr>
            <a:lvl2pPr>
              <a:defRPr sz="1800" b="0" i="0">
                <a:solidFill>
                  <a:schemeClr val="tx1"/>
                </a:solidFill>
                <a:latin typeface="IBM Plex Sans Regular" charset="0"/>
                <a:ea typeface="IBM Plex Sans Regular" charset="0"/>
                <a:cs typeface="IBM Plex Sans Regular" charset="0"/>
              </a:defRPr>
            </a:lvl2pPr>
            <a:lvl3pPr>
              <a:defRPr sz="1600" b="0" i="0">
                <a:solidFill>
                  <a:schemeClr val="tx1"/>
                </a:solidFill>
                <a:latin typeface="IBM Plex Sans Regular" charset="0"/>
                <a:ea typeface="IBM Plex Sans Regular" charset="0"/>
                <a:cs typeface="IBM Plex Sans Regular" charset="0"/>
              </a:defRPr>
            </a:lvl3pPr>
            <a:lvl4pPr>
              <a:defRPr sz="1400" b="0" i="0">
                <a:solidFill>
                  <a:schemeClr val="tx1"/>
                </a:solidFill>
                <a:latin typeface="IBM Plex Sans Regular" charset="0"/>
                <a:ea typeface="IBM Plex Sans Regular" charset="0"/>
                <a:cs typeface="IBM Plex Sans Regular" charset="0"/>
              </a:defRPr>
            </a:lvl4pPr>
            <a:lvl5pPr>
              <a:defRPr sz="1400" b="0" i="0">
                <a:solidFill>
                  <a:schemeClr val="tx1"/>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2"/>
          </p:nvPr>
        </p:nvSpPr>
        <p:spPr>
          <a:xfrm>
            <a:off x="9342120" y="6583680"/>
            <a:ext cx="2743200" cy="274320"/>
          </a:xfrm>
          <a:prstGeom prst="rect">
            <a:avLst/>
          </a:prstGeom>
        </p:spPr>
        <p:txBody>
          <a:bodyPr/>
          <a:lstStyle>
            <a:lvl1pPr algn="r">
              <a:defRPr sz="1200" b="0" i="0">
                <a:solidFill>
                  <a:schemeClr val="tx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
        <p:nvSpPr>
          <p:cNvPr id="8" name="Footer Placeholder 4"/>
          <p:cNvSpPr>
            <a:spLocks noGrp="1"/>
          </p:cNvSpPr>
          <p:nvPr>
            <p:ph type="ftr" sz="quarter" idx="11"/>
          </p:nvPr>
        </p:nvSpPr>
        <p:spPr>
          <a:xfrm>
            <a:off x="161109" y="6538277"/>
            <a:ext cx="4114800" cy="365125"/>
          </a:xfrm>
          <a:prstGeom prst="rect">
            <a:avLst/>
          </a:prstGeom>
        </p:spPr>
        <p:txBody>
          <a:bodyPr/>
          <a:lstStyle>
            <a:lvl1pPr>
              <a:defRPr sz="1200" b="0" i="0">
                <a:solidFill>
                  <a:schemeClr val="tx1"/>
                </a:solidFill>
                <a:latin typeface="IBM Plex Sans Regular" charset="0"/>
                <a:ea typeface="IBM Plex Sans Regular" charset="0"/>
                <a:cs typeface="IBM Plex Sans Regular" charset="0"/>
              </a:defRPr>
            </a:lvl1pPr>
          </a:lstStyle>
          <a:p>
            <a:r>
              <a:rPr lang="en-US" dirty="0"/>
              <a:t>IBM Confidential</a:t>
            </a:r>
          </a:p>
        </p:txBody>
      </p:sp>
    </p:spTree>
    <p:extLst>
      <p:ext uri="{BB962C8B-B14F-4D97-AF65-F5344CB8AC3E}">
        <p14:creationId xmlns:p14="http://schemas.microsoft.com/office/powerpoint/2010/main" val="1902109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_slide_title_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9"/>
          <p:cNvSpPr>
            <a:spLocks noGrp="1"/>
          </p:cNvSpPr>
          <p:nvPr>
            <p:ph type="title"/>
          </p:nvPr>
        </p:nvSpPr>
        <p:spPr>
          <a:xfrm>
            <a:off x="905450" y="646280"/>
            <a:ext cx="11027102" cy="573124"/>
          </a:xfrm>
          <a:prstGeom prst="rect">
            <a:avLst/>
          </a:prstGeom>
        </p:spPr>
        <p:txBody>
          <a:bodyPr/>
          <a:lstStyle>
            <a:lvl1pPr>
              <a:defRPr sz="3200" b="0" i="0">
                <a:solidFill>
                  <a:schemeClr val="tx1"/>
                </a:solidFill>
                <a:latin typeface="IBM Plex Sans Regular" charset="0"/>
                <a:ea typeface="IBM Plex Sans Regular" charset="0"/>
                <a:cs typeface="IBM Plex Sans Regular" charset="0"/>
              </a:defRPr>
            </a:lvl1pPr>
          </a:lstStyle>
          <a:p>
            <a:r>
              <a:rPr lang="en-US" dirty="0"/>
              <a:t>Click to edit Master title style</a:t>
            </a:r>
          </a:p>
        </p:txBody>
      </p:sp>
      <p:sp>
        <p:nvSpPr>
          <p:cNvPr id="7" name="Slide Number Placeholder 5"/>
          <p:cNvSpPr>
            <a:spLocks noGrp="1"/>
          </p:cNvSpPr>
          <p:nvPr>
            <p:ph type="sldNum" sz="quarter" idx="12"/>
          </p:nvPr>
        </p:nvSpPr>
        <p:spPr>
          <a:xfrm>
            <a:off x="9342120" y="6583680"/>
            <a:ext cx="2743200" cy="274320"/>
          </a:xfrm>
          <a:prstGeom prst="rect">
            <a:avLst/>
          </a:prstGeom>
        </p:spPr>
        <p:txBody>
          <a:bodyPr/>
          <a:lstStyle>
            <a:lvl1pPr algn="r">
              <a:defRPr sz="1200" b="0" i="0">
                <a:solidFill>
                  <a:schemeClr val="tx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13365816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4" descr="witter 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69231" y="6490045"/>
            <a:ext cx="237698" cy="1933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userDrawn="1"/>
        </p:nvSpPr>
        <p:spPr>
          <a:xfrm>
            <a:off x="1906929" y="6379984"/>
            <a:ext cx="1527982" cy="369332"/>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r>
              <a:rPr lang="en-US" sz="1800" dirty="0" err="1"/>
              <a:t>dothewww</a:t>
            </a:r>
            <a:endParaRPr lang="en-US" sz="1800" dirty="0"/>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ext_slide_simple_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9"/>
          <p:cNvSpPr>
            <a:spLocks noGrp="1"/>
          </p:cNvSpPr>
          <p:nvPr>
            <p:ph type="title"/>
          </p:nvPr>
        </p:nvSpPr>
        <p:spPr>
          <a:xfrm>
            <a:off x="905450" y="646280"/>
            <a:ext cx="11027102" cy="573124"/>
          </a:xfrm>
          <a:prstGeom prst="rect">
            <a:avLst/>
          </a:prstGeom>
        </p:spPr>
        <p:txBody>
          <a:bodyPr/>
          <a:lstStyle>
            <a:lvl1pPr>
              <a:defRPr sz="3200" b="0" i="0">
                <a:solidFill>
                  <a:schemeClr val="tx1"/>
                </a:solidFill>
                <a:latin typeface="IBM Plex Sans Regular" charset="0"/>
                <a:ea typeface="IBM Plex Sans Regular" charset="0"/>
                <a:cs typeface="IBM Plex Sans Regular" charset="0"/>
              </a:defRPr>
            </a:lvl1pPr>
          </a:lstStyle>
          <a:p>
            <a:r>
              <a:rPr lang="en-US" dirty="0"/>
              <a:t>Click to edit Master title style</a:t>
            </a:r>
          </a:p>
        </p:txBody>
      </p:sp>
      <p:sp>
        <p:nvSpPr>
          <p:cNvPr id="11" name="Content Placeholder 12"/>
          <p:cNvSpPr>
            <a:spLocks noGrp="1"/>
          </p:cNvSpPr>
          <p:nvPr>
            <p:ph sz="quarter" idx="13"/>
          </p:nvPr>
        </p:nvSpPr>
        <p:spPr>
          <a:xfrm>
            <a:off x="905450" y="1523365"/>
            <a:ext cx="11027102" cy="4854575"/>
          </a:xfrm>
          <a:prstGeom prst="rect">
            <a:avLst/>
          </a:prstGeom>
        </p:spPr>
        <p:txBody>
          <a:bodyPr/>
          <a:lstStyle>
            <a:lvl1pPr>
              <a:defRPr sz="2000" b="0" i="0">
                <a:solidFill>
                  <a:schemeClr val="tx1"/>
                </a:solidFill>
                <a:latin typeface="IBM Plex Sans Regular" charset="0"/>
                <a:ea typeface="IBM Plex Sans Regular" charset="0"/>
                <a:cs typeface="IBM Plex Sans Regular" charset="0"/>
              </a:defRPr>
            </a:lvl1pPr>
            <a:lvl2pPr>
              <a:defRPr sz="1800" b="0" i="0">
                <a:solidFill>
                  <a:schemeClr val="tx1"/>
                </a:solidFill>
                <a:latin typeface="IBM Plex Sans Regular" charset="0"/>
                <a:ea typeface="IBM Plex Sans Regular" charset="0"/>
                <a:cs typeface="IBM Plex Sans Regular" charset="0"/>
              </a:defRPr>
            </a:lvl2pPr>
            <a:lvl3pPr>
              <a:defRPr sz="1600" b="0" i="0">
                <a:solidFill>
                  <a:schemeClr val="tx1"/>
                </a:solidFill>
                <a:latin typeface="IBM Plex Sans Regular" charset="0"/>
                <a:ea typeface="IBM Plex Sans Regular" charset="0"/>
                <a:cs typeface="IBM Plex Sans Regular" charset="0"/>
              </a:defRPr>
            </a:lvl3pPr>
            <a:lvl4pPr>
              <a:defRPr sz="1400" b="0" i="0">
                <a:solidFill>
                  <a:schemeClr val="tx1"/>
                </a:solidFill>
                <a:latin typeface="IBM Plex Sans Regular" charset="0"/>
                <a:ea typeface="IBM Plex Sans Regular" charset="0"/>
                <a:cs typeface="IBM Plex Sans Regular" charset="0"/>
              </a:defRPr>
            </a:lvl4pPr>
            <a:lvl5pPr>
              <a:defRPr sz="1400" b="0" i="0">
                <a:solidFill>
                  <a:schemeClr val="tx1"/>
                </a:solidFill>
                <a:latin typeface="IBM Plex Sans Regular" charset="0"/>
                <a:ea typeface="IBM Plex Sans Regular" charset="0"/>
                <a:cs typeface="IBM Plex Sans Regula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2"/>
          </p:nvPr>
        </p:nvSpPr>
        <p:spPr>
          <a:xfrm>
            <a:off x="9342120" y="6583680"/>
            <a:ext cx="2743200" cy="274320"/>
          </a:xfrm>
          <a:prstGeom prst="rect">
            <a:avLst/>
          </a:prstGeom>
        </p:spPr>
        <p:txBody>
          <a:bodyPr/>
          <a:lstStyle>
            <a:lvl1pPr algn="r">
              <a:defRPr sz="1200" b="0" i="0">
                <a:solidFill>
                  <a:schemeClr val="tx1"/>
                </a:solidFill>
                <a:latin typeface="IBM Plex Sans Regular" charset="0"/>
                <a:ea typeface="IBM Plex Sans Regular" charset="0"/>
                <a:cs typeface="IBM Plex Sans Regular" charset="0"/>
              </a:defRPr>
            </a:lvl1pPr>
          </a:lstStyle>
          <a:p>
            <a:fld id="{FFF8894C-962F-4043-BDE4-6CA2ABEDD0B4}" type="slidenum">
              <a:rPr lang="en-US" smtClean="0"/>
              <a:pPr/>
              <a:t>‹#›</a:t>
            </a:fld>
            <a:endParaRPr lang="en-US" dirty="0"/>
          </a:p>
        </p:txBody>
      </p:sp>
    </p:spTree>
    <p:extLst>
      <p:ext uri="{BB962C8B-B14F-4D97-AF65-F5344CB8AC3E}">
        <p14:creationId xmlns:p14="http://schemas.microsoft.com/office/powerpoint/2010/main" val="18750905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solidFill>
                  <a:srgbClr val="FFFFFF"/>
                </a:solidFill>
              </a:rPr>
              <a:t>DOC ID / Month XX, 2018 / © 2018 IBM Corporation</a:t>
            </a:r>
            <a:endParaRPr lang="en-US" dirty="0">
              <a:solidFill>
                <a:srgbClr val="FFFFFF"/>
              </a:solidFill>
            </a:endParaRPr>
          </a:p>
        </p:txBody>
      </p:sp>
      <p:sp>
        <p:nvSpPr>
          <p:cNvPr id="7" name="Slide Number Placeholder 6"/>
          <p:cNvSpPr>
            <a:spLocks noGrp="1"/>
          </p:cNvSpPr>
          <p:nvPr>
            <p:ph type="sldNum" sz="quarter" idx="11"/>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dirty="0">
                <a:solidFill>
                  <a:srgbClr val="FFFFFF"/>
                </a:solidFill>
              </a:rPr>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6"/>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2" name="Footer Placeholder 1"/>
          <p:cNvSpPr>
            <a:spLocks noGrp="1"/>
          </p:cNvSpPr>
          <p:nvPr>
            <p:ph type="ftr" sz="quarter" idx="20"/>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2" name="Footer Placeholder 1"/>
          <p:cNvSpPr>
            <a:spLocks noGrp="1"/>
          </p:cNvSpPr>
          <p:nvPr>
            <p:ph type="ftr" sz="quarter" idx="20"/>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2" name="Footer Placeholder 1"/>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solidFill>
                  <a:srgbClr val="FFFFFF"/>
                </a:solidFill>
              </a:rPr>
              <a:t>DOC ID / Month XX, 2018 / © 2018 IBM Corporation</a:t>
            </a:r>
            <a:endParaRPr lang="en-US" dirty="0">
              <a:solidFill>
                <a:srgbClr val="FFFFFF"/>
              </a:solidFill>
            </a:endParaRPr>
          </a:p>
        </p:txBody>
      </p:sp>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solidFill>
                  <a:srgbClr val="2B2B2B"/>
                </a:solidFill>
              </a:rPr>
              <a:t>DOC ID / </a:t>
            </a:r>
            <a:r>
              <a:rPr lang="de-DE" dirty="0" err="1">
                <a:solidFill>
                  <a:srgbClr val="2B2B2B"/>
                </a:solidFill>
              </a:rPr>
              <a:t>Month</a:t>
            </a:r>
            <a:r>
              <a:rPr lang="de-DE" dirty="0">
                <a:solidFill>
                  <a:srgbClr val="2B2B2B"/>
                </a:solidFill>
              </a:rPr>
              <a:t> XX, 2018 / © 2018 IBM Corporation</a:t>
            </a:r>
            <a:endParaRPr lang="en-US" dirty="0">
              <a:solidFill>
                <a:srgbClr val="2B2B2B"/>
              </a:solidFill>
            </a:endParaRP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dirty="0">
                <a:solidFill>
                  <a:srgbClr val="FFFFFF"/>
                </a:solidFill>
              </a:rPr>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pPr/>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blank">
  <p:cSld name="1_title, blank">
    <p:bg>
      <p:bgPr>
        <a:solidFill>
          <a:srgbClr val="2B2B2B"/>
        </a:solid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3200"/>
              <a:buFont typeface="Arial"/>
              <a:buNone/>
              <a:defRPr sz="3200" b="0" i="0" u="none" strike="noStrike" cap="non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3" name="Shape 133"/>
          <p:cNvSpPr txBox="1">
            <a:spLocks noGrp="1"/>
          </p:cNvSpPr>
          <p:nvPr>
            <p:ph type="sldNum" idx="12"/>
          </p:nvPr>
        </p:nvSpPr>
        <p:spPr>
          <a:xfrm>
            <a:off x="9144000" y="6435307"/>
            <a:ext cx="2743200" cy="18288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34" name="Shape 134"/>
          <p:cNvSpPr txBox="1">
            <a:spLocks noGrp="1"/>
          </p:cNvSpPr>
          <p:nvPr>
            <p:ph type="ftr" idx="11"/>
          </p:nvPr>
        </p:nvSpPr>
        <p:spPr>
          <a:xfrm>
            <a:off x="1484693" y="6435307"/>
            <a:ext cx="7439377" cy="182880"/>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800">
                <a:solidFill>
                  <a:schemeClr val="lt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950596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8656C4EA-4AE9-4053-A388-D65776A62178}"/>
              </a:ext>
            </a:extLst>
          </p:cNvPr>
          <p:cNvSpPr>
            <a:spLocks noGrp="1"/>
          </p:cNvSpPr>
          <p:nvPr>
            <p:ph type="sldNum" sz="quarter" idx="10"/>
          </p:nvPr>
        </p:nvSpPr>
        <p:spPr>
          <a:xfrm>
            <a:off x="389467" y="6477002"/>
            <a:ext cx="2844800" cy="365125"/>
          </a:xfrm>
          <a:prstGeom prst="rect">
            <a:avLst/>
          </a:prstGeom>
        </p:spPr>
        <p:txBody>
          <a:bodyPr vert="horz" wrap="square" lIns="91440" tIns="45720" rIns="91440" bIns="45720" numCol="1" anchor="t" anchorCtr="0" compatLnSpc="1">
            <a:prstTxWarp prst="textNoShape">
              <a:avLst/>
            </a:prstTxWarp>
          </a:bodyPr>
          <a:lstStyle>
            <a:lvl1pPr defTabSz="914377" eaLnBrk="1" hangingPunct="1">
              <a:defRPr sz="800">
                <a:solidFill>
                  <a:srgbClr val="FFFFFF"/>
                </a:solidFill>
              </a:defRPr>
            </a:lvl1pPr>
          </a:lstStyle>
          <a:p>
            <a:pPr>
              <a:defRPr/>
            </a:pPr>
            <a:fld id="{8DC05961-6BCD-4151-B889-30765E047A9E}" type="slidenum">
              <a:rPr lang="en-US" altLang="en-US"/>
              <a:pPr>
                <a:defRPr/>
              </a:pPr>
              <a:t>‹#›</a:t>
            </a:fld>
            <a:endParaRPr lang="en-US" altLang="en-US"/>
          </a:p>
        </p:txBody>
      </p:sp>
    </p:spTree>
    <p:extLst>
      <p:ext uri="{BB962C8B-B14F-4D97-AF65-F5344CB8AC3E}">
        <p14:creationId xmlns:p14="http://schemas.microsoft.com/office/powerpoint/2010/main" val="14336862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172C5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851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254001" y="228601"/>
            <a:ext cx="4297680" cy="410369"/>
          </a:xfrm>
          <a:prstGeom prst="rect">
            <a:avLst/>
          </a:prstGeom>
        </p:spPr>
        <p:txBody>
          <a:bodyPr wrap="square" lIns="0" tIns="0" rIns="0" bIns="0">
            <a:spAutoFit/>
          </a:bodyPr>
          <a:lstStyle>
            <a:lvl1pPr marL="0" indent="0">
              <a:spcBef>
                <a:spcPts val="0"/>
              </a:spcBef>
              <a:buNone/>
              <a:defRPr sz="2667" b="0" i="0" baseline="0">
                <a:solidFill>
                  <a:schemeClr val="bg1"/>
                </a:solidFill>
                <a:latin typeface="Arial" charset="0"/>
                <a:ea typeface="Arial" charset="0"/>
                <a:cs typeface="Arial"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Chapter Divider 1</a:t>
            </a:r>
          </a:p>
        </p:txBody>
      </p:sp>
    </p:spTree>
    <p:extLst>
      <p:ext uri="{BB962C8B-B14F-4D97-AF65-F5344CB8AC3E}">
        <p14:creationId xmlns:p14="http://schemas.microsoft.com/office/powerpoint/2010/main" val="1188600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theme" Target="../theme/theme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theme" Target="../theme/theme4.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 id="2147483725" r:id="rId23"/>
    <p:sldLayoutId id="2147483726" r:id="rId24"/>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 id="2147483727" r:id="rId23"/>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solidFill>
                  <a:srgbClr val="FFFFFF"/>
                </a:solidFill>
              </a:rPr>
              <a:t>DOC ID / Month XX, 2018 / © 2018 IBM Corporation</a:t>
            </a:r>
          </a:p>
        </p:txBody>
      </p:sp>
    </p:spTree>
    <p:extLst>
      <p:ext uri="{BB962C8B-B14F-4D97-AF65-F5344CB8AC3E}">
        <p14:creationId xmlns:p14="http://schemas.microsoft.com/office/powerpoint/2010/main" val="61844509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90122202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9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3.xml"/><Relationship Id="rId5" Type="http://schemas.microsoft.com/office/2007/relationships/hdphoto" Target="../media/hdphoto1.wdp"/><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8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1.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6260951" cy="2912533"/>
          </a:xfrm>
        </p:spPr>
        <p:txBody>
          <a:bodyPr/>
          <a:lstStyle/>
          <a:p>
            <a:r>
              <a:rPr lang="en-US" sz="4800" dirty="0"/>
              <a:t>IBM Developer Way</a:t>
            </a:r>
          </a:p>
        </p:txBody>
      </p:sp>
      <p:pic>
        <p:nvPicPr>
          <p:cNvPr id="7" name="Picture 6">
            <a:extLst>
              <a:ext uri="{FF2B5EF4-FFF2-40B4-BE49-F238E27FC236}">
                <a16:creationId xmlns:a16="http://schemas.microsoft.com/office/drawing/2014/main" id="{931F8985-3962-4B35-BBFC-48B3A01ECF11}"/>
              </a:ext>
            </a:extLst>
          </p:cNvPr>
          <p:cNvPicPr>
            <a:picLocks noChangeAspect="1"/>
          </p:cNvPicPr>
          <p:nvPr/>
        </p:nvPicPr>
        <p:blipFill>
          <a:blip r:embed="rId2"/>
          <a:stretch>
            <a:fillRect/>
          </a:stretch>
        </p:blipFill>
        <p:spPr>
          <a:xfrm>
            <a:off x="10960096" y="239813"/>
            <a:ext cx="927104" cy="1143323"/>
          </a:xfrm>
          <a:prstGeom prst="rect">
            <a:avLst/>
          </a:prstGeom>
        </p:spPr>
      </p:pic>
    </p:spTree>
    <p:extLst>
      <p:ext uri="{BB962C8B-B14F-4D97-AF65-F5344CB8AC3E}">
        <p14:creationId xmlns:p14="http://schemas.microsoft.com/office/powerpoint/2010/main" val="1757516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10;&#10;Description generated with high confidence">
            <a:extLst>
              <a:ext uri="{FF2B5EF4-FFF2-40B4-BE49-F238E27FC236}">
                <a16:creationId xmlns:a16="http://schemas.microsoft.com/office/drawing/2014/main" id="{A3662C04-BA3F-4101-8D64-C06655F39D57}"/>
              </a:ext>
            </a:extLst>
          </p:cNvPr>
          <p:cNvPicPr>
            <a:picLocks noChangeAspect="1"/>
          </p:cNvPicPr>
          <p:nvPr/>
        </p:nvPicPr>
        <p:blipFill>
          <a:blip r:embed="rId3"/>
          <a:stretch>
            <a:fillRect/>
          </a:stretch>
        </p:blipFill>
        <p:spPr>
          <a:xfrm>
            <a:off x="-76622" y="0"/>
            <a:ext cx="12268623" cy="6858000"/>
          </a:xfrm>
          <a:prstGeom prst="rect">
            <a:avLst/>
          </a:prstGeom>
        </p:spPr>
      </p:pic>
      <p:sp>
        <p:nvSpPr>
          <p:cNvPr id="22" name="Rectangle 21">
            <a:extLst>
              <a:ext uri="{FF2B5EF4-FFF2-40B4-BE49-F238E27FC236}">
                <a16:creationId xmlns:a16="http://schemas.microsoft.com/office/drawing/2014/main" id="{57136FC4-4393-4AE7-8F9A-F5F5F88458A3}"/>
              </a:ext>
            </a:extLst>
          </p:cNvPr>
          <p:cNvSpPr/>
          <p:nvPr/>
        </p:nvSpPr>
        <p:spPr>
          <a:xfrm>
            <a:off x="-85610" y="0"/>
            <a:ext cx="12268623" cy="6868043"/>
          </a:xfrm>
          <a:prstGeom prst="rect">
            <a:avLst/>
          </a:prstGeom>
          <a:solidFill>
            <a:srgbClr val="1270AA">
              <a:alpha val="5686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Text Placeholder 3"/>
          <p:cNvSpPr>
            <a:spLocks noGrp="1"/>
          </p:cNvSpPr>
          <p:nvPr>
            <p:ph type="body" sz="quarter" idx="11"/>
          </p:nvPr>
        </p:nvSpPr>
        <p:spPr>
          <a:xfrm>
            <a:off x="254002" y="381489"/>
            <a:ext cx="10773389" cy="1066895"/>
          </a:xfrm>
          <a:noFill/>
        </p:spPr>
        <p:txBody>
          <a:bodyPr/>
          <a:lstStyle/>
          <a:p>
            <a:pPr lvl="0"/>
            <a:r>
              <a:rPr lang="en-US" sz="3733" dirty="0">
                <a:latin typeface="HelvNeue Bold for IBM" panose="020B0804020202020204" pitchFamily="34" charset="0"/>
              </a:rPr>
              <a:t>Seismic Technology Shift</a:t>
            </a:r>
          </a:p>
          <a:p>
            <a:pPr lvl="0"/>
            <a:r>
              <a:rPr lang="en-US" sz="3200" dirty="0">
                <a:latin typeface="IBM Plex Sans" panose="020B0503050000000000" pitchFamily="34" charset="0"/>
              </a:rPr>
              <a:t>Four separate forces are occurring today </a:t>
            </a:r>
          </a:p>
        </p:txBody>
      </p:sp>
      <p:pic>
        <p:nvPicPr>
          <p:cNvPr id="30" name="Picture 29">
            <a:extLst>
              <a:ext uri="{FF2B5EF4-FFF2-40B4-BE49-F238E27FC236}">
                <a16:creationId xmlns:a16="http://schemas.microsoft.com/office/drawing/2014/main" id="{A9C6B7AC-1E32-4FCD-916F-E31CC0586E82}"/>
              </a:ext>
            </a:extLst>
          </p:cNvPr>
          <p:cNvPicPr>
            <a:picLocks noChangeAspect="1"/>
          </p:cNvPicPr>
          <p:nvPr/>
        </p:nvPicPr>
        <p:blipFill rotWithShape="1">
          <a:blip r:embed="rId4"/>
          <a:srcRect l="2564" r="16300"/>
          <a:stretch/>
        </p:blipFill>
        <p:spPr>
          <a:xfrm>
            <a:off x="1371996" y="2082703"/>
            <a:ext cx="9448008" cy="2960404"/>
          </a:xfrm>
          <a:prstGeom prst="rect">
            <a:avLst/>
          </a:prstGeom>
          <a:effectLst>
            <a:outerShdw blurRad="50800" dist="38100" dir="2700000" algn="tl" rotWithShape="0">
              <a:prstClr val="black">
                <a:alpha val="40000"/>
              </a:prstClr>
            </a:outerShdw>
          </a:effectLst>
        </p:spPr>
      </p:pic>
      <p:sp>
        <p:nvSpPr>
          <p:cNvPr id="2048" name="TextBox 2047">
            <a:extLst>
              <a:ext uri="{FF2B5EF4-FFF2-40B4-BE49-F238E27FC236}">
                <a16:creationId xmlns:a16="http://schemas.microsoft.com/office/drawing/2014/main" id="{2254153C-18D6-43D6-802F-C63C9DD7D6CE}"/>
              </a:ext>
            </a:extLst>
          </p:cNvPr>
          <p:cNvSpPr txBox="1"/>
          <p:nvPr/>
        </p:nvSpPr>
        <p:spPr>
          <a:xfrm>
            <a:off x="805163" y="5203731"/>
            <a:ext cx="10581675" cy="984885"/>
          </a:xfrm>
          <a:prstGeom prst="rect">
            <a:avLst/>
          </a:prstGeom>
        </p:spPr>
        <p:txBody>
          <a:bodyPr wrap="square" lIns="0" tIns="0" rIns="0" bIns="0" rtlCol="0">
            <a:spAutoFit/>
          </a:bodyPr>
          <a:lstStyle/>
          <a:p>
            <a:pPr algn="ctr"/>
            <a:r>
              <a:rPr lang="en-US" sz="3200" dirty="0">
                <a:solidFill>
                  <a:schemeClr val="bg1"/>
                </a:solidFill>
                <a:latin typeface="IBM Plex Sans" panose="020B0503050000000000" pitchFamily="34" charset="0"/>
              </a:rPr>
              <a:t>Business Models that leverage all four shifts effectively will be at a competitive advantage</a:t>
            </a:r>
          </a:p>
        </p:txBody>
      </p:sp>
      <p:sp>
        <p:nvSpPr>
          <p:cNvPr id="7" name="TextBox 6">
            <a:extLst>
              <a:ext uri="{FF2B5EF4-FFF2-40B4-BE49-F238E27FC236}">
                <a16:creationId xmlns:a16="http://schemas.microsoft.com/office/drawing/2014/main" id="{CCFC86BD-A11C-4AA6-8877-A83771A30669}"/>
              </a:ext>
            </a:extLst>
          </p:cNvPr>
          <p:cNvSpPr txBox="1"/>
          <p:nvPr/>
        </p:nvSpPr>
        <p:spPr>
          <a:xfrm>
            <a:off x="11477898" y="6348141"/>
            <a:ext cx="714103" cy="461665"/>
          </a:xfrm>
          <a:prstGeom prst="rect">
            <a:avLst/>
          </a:prstGeom>
          <a:noFill/>
        </p:spPr>
        <p:txBody>
          <a:bodyPr wrap="square" rtlCol="0">
            <a:spAutoFit/>
          </a:bodyPr>
          <a:lstStyle/>
          <a:p>
            <a:fld id="{ECF38AA3-52F0-4E63-B89D-3B6D4886765A}" type="slidenum">
              <a:rPr lang="en-US" sz="2400">
                <a:solidFill>
                  <a:schemeClr val="bg1"/>
                </a:solidFill>
              </a:rPr>
              <a:t>10</a:t>
            </a:fld>
            <a:endParaRPr lang="en-US" sz="2400" dirty="0">
              <a:solidFill>
                <a:schemeClr val="bg1"/>
              </a:solidFill>
            </a:endParaRPr>
          </a:p>
        </p:txBody>
      </p:sp>
    </p:spTree>
    <p:extLst>
      <p:ext uri="{BB962C8B-B14F-4D97-AF65-F5344CB8AC3E}">
        <p14:creationId xmlns:p14="http://schemas.microsoft.com/office/powerpoint/2010/main" val="917752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99AB92-B939-445E-A48E-36A64F8E97C0}"/>
              </a:ext>
            </a:extLst>
          </p:cNvPr>
          <p:cNvSpPr/>
          <p:nvPr/>
        </p:nvSpPr>
        <p:spPr>
          <a:xfrm>
            <a:off x="2296579" y="1990344"/>
            <a:ext cx="2243328" cy="2877312"/>
          </a:xfrm>
          <a:prstGeom prst="rect">
            <a:avLst/>
          </a:prstGeom>
          <a:solidFill>
            <a:srgbClr val="F2F2F2">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12E83567-AF95-47DA-A164-11B6EF37EDE2}"/>
              </a:ext>
            </a:extLst>
          </p:cNvPr>
          <p:cNvSpPr/>
          <p:nvPr/>
        </p:nvSpPr>
        <p:spPr>
          <a:xfrm>
            <a:off x="5033485" y="1990344"/>
            <a:ext cx="2243328" cy="2877312"/>
          </a:xfrm>
          <a:prstGeom prst="rect">
            <a:avLst/>
          </a:prstGeom>
          <a:solidFill>
            <a:srgbClr val="F2F2F2">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Rectangle 3">
            <a:extLst>
              <a:ext uri="{FF2B5EF4-FFF2-40B4-BE49-F238E27FC236}">
                <a16:creationId xmlns:a16="http://schemas.microsoft.com/office/drawing/2014/main" id="{D00CA39D-2B16-44B3-8F02-DDBF3E3550DE}"/>
              </a:ext>
            </a:extLst>
          </p:cNvPr>
          <p:cNvSpPr/>
          <p:nvPr/>
        </p:nvSpPr>
        <p:spPr>
          <a:xfrm>
            <a:off x="7770392" y="1990344"/>
            <a:ext cx="2243328" cy="2877312"/>
          </a:xfrm>
          <a:prstGeom prst="rect">
            <a:avLst/>
          </a:prstGeom>
          <a:solidFill>
            <a:srgbClr val="F2F2F2">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2">
            <a:extLst>
              <a:ext uri="{FF2B5EF4-FFF2-40B4-BE49-F238E27FC236}">
                <a16:creationId xmlns:a16="http://schemas.microsoft.com/office/drawing/2014/main" id="{D9248157-3B98-41FF-BB97-E7C93BF4C173}"/>
              </a:ext>
            </a:extLst>
          </p:cNvPr>
          <p:cNvPicPr>
            <a:picLocks noChangeAspect="1" noChangeArrowheads="1"/>
          </p:cNvPicPr>
          <p:nvPr/>
        </p:nvPicPr>
        <p:blipFill>
          <a:blip r:embed="rId2"/>
          <a:stretch>
            <a:fillRect/>
          </a:stretch>
        </p:blipFill>
        <p:spPr bwMode="auto">
          <a:xfrm>
            <a:off x="2788460" y="2629937"/>
            <a:ext cx="1199280" cy="11992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3">
            <a:extLst>
              <a:ext uri="{FF2B5EF4-FFF2-40B4-BE49-F238E27FC236}">
                <a16:creationId xmlns:a16="http://schemas.microsoft.com/office/drawing/2014/main" id="{65045798-427A-42AE-80B2-9F6DDD9AEC43}"/>
              </a:ext>
            </a:extLst>
          </p:cNvPr>
          <p:cNvSpPr txBox="1">
            <a:spLocks noChangeArrowheads="1"/>
          </p:cNvSpPr>
          <p:nvPr/>
        </p:nvSpPr>
        <p:spPr bwMode="auto">
          <a:xfrm>
            <a:off x="2473979" y="4015472"/>
            <a:ext cx="18282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lnSpc>
                <a:spcPct val="90000"/>
              </a:lnSpc>
              <a:spcBef>
                <a:spcPts val="2100"/>
              </a:spcBef>
              <a:buClr>
                <a:srgbClr val="B9002D"/>
              </a:buClr>
              <a:buSzPct val="100000"/>
              <a:buFont typeface="Wingdings" pitchFamily="2" charset="2"/>
              <a:buChar char="§"/>
              <a:defRPr sz="4400">
                <a:solidFill>
                  <a:srgbClr val="FFFFFF"/>
                </a:solidFill>
                <a:latin typeface="Arial" pitchFamily="34" charset="0"/>
                <a:ea typeface="Heiti SC Light" charset="-122"/>
                <a:sym typeface="Arial" pitchFamily="34" charset="0"/>
              </a:defRPr>
            </a:lvl1pPr>
            <a:lvl2pPr marL="742950" indent="-285750" algn="l" eaLnBrk="0" hangingPunct="0">
              <a:lnSpc>
                <a:spcPct val="90000"/>
              </a:lnSpc>
              <a:spcBef>
                <a:spcPts val="19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2pPr>
            <a:lvl3pPr marL="1143000" indent="-228600" algn="l" eaLnBrk="0" hangingPunct="0">
              <a:lnSpc>
                <a:spcPct val="90000"/>
              </a:lnSpc>
              <a:spcBef>
                <a:spcPts val="16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3pPr>
            <a:lvl4pPr marL="1600200" indent="-228600" algn="l" eaLnBrk="0" hangingPunct="0">
              <a:lnSpc>
                <a:spcPct val="90000"/>
              </a:lnSpc>
              <a:spcBef>
                <a:spcPts val="13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4pPr>
            <a:lvl5pPr marL="2057400" indent="-228600" algn="l" eaLnBrk="0" hangingPunct="0">
              <a:lnSpc>
                <a:spcPct val="90000"/>
              </a:lnSpc>
              <a:spcBef>
                <a:spcPts val="13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5pPr>
            <a:lvl6pPr marL="25146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6pPr>
            <a:lvl7pPr marL="29718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7pPr>
            <a:lvl8pPr marL="34290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8pPr>
            <a:lvl9pPr marL="38862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9pPr>
          </a:lstStyle>
          <a:p>
            <a:pPr algn="ctr" defTabSz="609615" eaLnBrk="1" hangingPunct="1">
              <a:lnSpc>
                <a:spcPct val="100000"/>
              </a:lnSpc>
              <a:spcBef>
                <a:spcPct val="0"/>
              </a:spcBef>
              <a:buClrTx/>
              <a:buSzTx/>
              <a:buNone/>
            </a:pPr>
            <a:r>
              <a:rPr lang="en-US" altLang="en-US" sz="2400" b="1" dirty="0">
                <a:solidFill>
                  <a:prstClr val="white"/>
                </a:solidFill>
                <a:latin typeface="IBM Plex Sans Medium" panose="020B0703050000000000" pitchFamily="34" charset="0"/>
                <a:sym typeface="Gill Sans" charset="0"/>
              </a:rPr>
              <a:t>Code</a:t>
            </a:r>
          </a:p>
        </p:txBody>
      </p:sp>
      <p:sp>
        <p:nvSpPr>
          <p:cNvPr id="7" name="TextBox 13">
            <a:extLst>
              <a:ext uri="{FF2B5EF4-FFF2-40B4-BE49-F238E27FC236}">
                <a16:creationId xmlns:a16="http://schemas.microsoft.com/office/drawing/2014/main" id="{B15F7B54-450B-487D-8918-20B347D5420F}"/>
              </a:ext>
            </a:extLst>
          </p:cNvPr>
          <p:cNvSpPr txBox="1">
            <a:spLocks noChangeArrowheads="1"/>
          </p:cNvSpPr>
          <p:nvPr/>
        </p:nvSpPr>
        <p:spPr bwMode="auto">
          <a:xfrm>
            <a:off x="7770392" y="4015471"/>
            <a:ext cx="22433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lnSpc>
                <a:spcPct val="90000"/>
              </a:lnSpc>
              <a:spcBef>
                <a:spcPts val="2100"/>
              </a:spcBef>
              <a:buClr>
                <a:srgbClr val="B9002D"/>
              </a:buClr>
              <a:buSzPct val="100000"/>
              <a:buFont typeface="Wingdings" pitchFamily="2" charset="2"/>
              <a:buChar char="§"/>
              <a:defRPr sz="4400">
                <a:solidFill>
                  <a:srgbClr val="FFFFFF"/>
                </a:solidFill>
                <a:latin typeface="Arial" pitchFamily="34" charset="0"/>
                <a:ea typeface="Heiti SC Light" charset="-122"/>
                <a:sym typeface="Arial" pitchFamily="34" charset="0"/>
              </a:defRPr>
            </a:lvl1pPr>
            <a:lvl2pPr marL="742950" indent="-285750" algn="l" eaLnBrk="0" hangingPunct="0">
              <a:lnSpc>
                <a:spcPct val="90000"/>
              </a:lnSpc>
              <a:spcBef>
                <a:spcPts val="19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2pPr>
            <a:lvl3pPr marL="1143000" indent="-228600" algn="l" eaLnBrk="0" hangingPunct="0">
              <a:lnSpc>
                <a:spcPct val="90000"/>
              </a:lnSpc>
              <a:spcBef>
                <a:spcPts val="16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3pPr>
            <a:lvl4pPr marL="1600200" indent="-228600" algn="l" eaLnBrk="0" hangingPunct="0">
              <a:lnSpc>
                <a:spcPct val="90000"/>
              </a:lnSpc>
              <a:spcBef>
                <a:spcPts val="13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4pPr>
            <a:lvl5pPr marL="2057400" indent="-228600" algn="l" eaLnBrk="0" hangingPunct="0">
              <a:lnSpc>
                <a:spcPct val="90000"/>
              </a:lnSpc>
              <a:spcBef>
                <a:spcPts val="13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5pPr>
            <a:lvl6pPr marL="25146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6pPr>
            <a:lvl7pPr marL="29718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7pPr>
            <a:lvl8pPr marL="34290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8pPr>
            <a:lvl9pPr marL="38862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9pPr>
          </a:lstStyle>
          <a:p>
            <a:pPr algn="ctr" defTabSz="609494" eaLnBrk="1" hangingPunct="1">
              <a:lnSpc>
                <a:spcPct val="100000"/>
              </a:lnSpc>
              <a:spcBef>
                <a:spcPct val="0"/>
              </a:spcBef>
              <a:buClrTx/>
              <a:buSzTx/>
              <a:buNone/>
              <a:defRPr/>
            </a:pPr>
            <a:r>
              <a:rPr lang="en-US" altLang="en-US" sz="2400" b="1" dirty="0">
                <a:solidFill>
                  <a:prstClr val="white"/>
                </a:solidFill>
                <a:latin typeface="IBM Plex Sans Medium" panose="020B0703050000000000" pitchFamily="34" charset="0"/>
                <a:sym typeface="Gill Sans" charset="0"/>
              </a:rPr>
              <a:t>Community</a:t>
            </a:r>
          </a:p>
        </p:txBody>
      </p:sp>
      <p:pic>
        <p:nvPicPr>
          <p:cNvPr id="8" name="Picture 2">
            <a:extLst>
              <a:ext uri="{FF2B5EF4-FFF2-40B4-BE49-F238E27FC236}">
                <a16:creationId xmlns:a16="http://schemas.microsoft.com/office/drawing/2014/main" id="{6028FF1B-F46E-4D93-95AB-2D9C9D9DBD85}"/>
              </a:ext>
            </a:extLst>
          </p:cNvPr>
          <p:cNvPicPr>
            <a:picLocks noChangeAspect="1" noChangeArrowheads="1"/>
          </p:cNvPicPr>
          <p:nvPr/>
        </p:nvPicPr>
        <p:blipFill>
          <a:blip r:embed="rId3"/>
          <a:stretch>
            <a:fillRect/>
          </a:stretch>
        </p:blipFill>
        <p:spPr bwMode="auto">
          <a:xfrm>
            <a:off x="8182453" y="2629937"/>
            <a:ext cx="1433660" cy="12628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3">
            <a:extLst>
              <a:ext uri="{FF2B5EF4-FFF2-40B4-BE49-F238E27FC236}">
                <a16:creationId xmlns:a16="http://schemas.microsoft.com/office/drawing/2014/main" id="{28F594A4-5716-4997-8E2E-AF296E1F75E1}"/>
              </a:ext>
            </a:extLst>
          </p:cNvPr>
          <p:cNvSpPr txBox="1">
            <a:spLocks noChangeArrowheads="1"/>
          </p:cNvSpPr>
          <p:nvPr/>
        </p:nvSpPr>
        <p:spPr bwMode="auto">
          <a:xfrm>
            <a:off x="5033485" y="4015472"/>
            <a:ext cx="22433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lnSpc>
                <a:spcPct val="90000"/>
              </a:lnSpc>
              <a:spcBef>
                <a:spcPts val="2100"/>
              </a:spcBef>
              <a:buClr>
                <a:srgbClr val="B9002D"/>
              </a:buClr>
              <a:buSzPct val="100000"/>
              <a:buFont typeface="Wingdings" pitchFamily="2" charset="2"/>
              <a:buChar char="§"/>
              <a:defRPr sz="4400">
                <a:solidFill>
                  <a:srgbClr val="FFFFFF"/>
                </a:solidFill>
                <a:latin typeface="Arial" pitchFamily="34" charset="0"/>
                <a:ea typeface="Heiti SC Light" charset="-122"/>
                <a:sym typeface="Arial" pitchFamily="34" charset="0"/>
              </a:defRPr>
            </a:lvl1pPr>
            <a:lvl2pPr marL="742950" indent="-285750" algn="l" eaLnBrk="0" hangingPunct="0">
              <a:lnSpc>
                <a:spcPct val="90000"/>
              </a:lnSpc>
              <a:spcBef>
                <a:spcPts val="19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2pPr>
            <a:lvl3pPr marL="1143000" indent="-228600" algn="l" eaLnBrk="0" hangingPunct="0">
              <a:lnSpc>
                <a:spcPct val="90000"/>
              </a:lnSpc>
              <a:spcBef>
                <a:spcPts val="16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3pPr>
            <a:lvl4pPr marL="1600200" indent="-228600" algn="l" eaLnBrk="0" hangingPunct="0">
              <a:lnSpc>
                <a:spcPct val="90000"/>
              </a:lnSpc>
              <a:spcBef>
                <a:spcPts val="13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4pPr>
            <a:lvl5pPr marL="2057400" indent="-228600" algn="l" eaLnBrk="0" hangingPunct="0">
              <a:lnSpc>
                <a:spcPct val="90000"/>
              </a:lnSpc>
              <a:spcBef>
                <a:spcPts val="13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5pPr>
            <a:lvl6pPr marL="25146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6pPr>
            <a:lvl7pPr marL="29718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7pPr>
            <a:lvl8pPr marL="34290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8pPr>
            <a:lvl9pPr marL="38862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9pPr>
          </a:lstStyle>
          <a:p>
            <a:pPr algn="ctr" defTabSz="609494" eaLnBrk="1" hangingPunct="1">
              <a:lnSpc>
                <a:spcPct val="100000"/>
              </a:lnSpc>
              <a:spcBef>
                <a:spcPct val="0"/>
              </a:spcBef>
              <a:buClrTx/>
              <a:buSzTx/>
              <a:buNone/>
              <a:defRPr/>
            </a:pPr>
            <a:r>
              <a:rPr lang="en-US" altLang="en-US" sz="2400" b="1" dirty="0">
                <a:solidFill>
                  <a:prstClr val="white"/>
                </a:solidFill>
                <a:latin typeface="IBM Plex Sans Medium" panose="020B0703050000000000" pitchFamily="34" charset="0"/>
                <a:sym typeface="Gill Sans" charset="0"/>
              </a:rPr>
              <a:t>Content</a:t>
            </a:r>
          </a:p>
        </p:txBody>
      </p:sp>
      <p:pic>
        <p:nvPicPr>
          <p:cNvPr id="10" name="Picture 9" descr="A close up of a sign&#10;&#10;Description generated with very high confidence">
            <a:extLst>
              <a:ext uri="{FF2B5EF4-FFF2-40B4-BE49-F238E27FC236}">
                <a16:creationId xmlns:a16="http://schemas.microsoft.com/office/drawing/2014/main" id="{02834C92-CFD0-42EF-81E9-9F834E3EDE84}"/>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70000" contrast="40000"/>
                    </a14:imgEffect>
                  </a14:imgLayer>
                </a14:imgProps>
              </a:ext>
            </a:extLst>
          </a:blip>
          <a:stretch>
            <a:fillRect/>
          </a:stretch>
        </p:blipFill>
        <p:spPr>
          <a:xfrm>
            <a:off x="5349535" y="2473126"/>
            <a:ext cx="1576463" cy="1576463"/>
          </a:xfrm>
          <a:prstGeom prst="rect">
            <a:avLst/>
          </a:prstGeom>
        </p:spPr>
      </p:pic>
      <p:sp>
        <p:nvSpPr>
          <p:cNvPr id="14" name="Title 6">
            <a:extLst>
              <a:ext uri="{FF2B5EF4-FFF2-40B4-BE49-F238E27FC236}">
                <a16:creationId xmlns:a16="http://schemas.microsoft.com/office/drawing/2014/main" id="{D53ED69C-1A6B-4ACB-A306-FAADD611CB0D}"/>
              </a:ext>
            </a:extLst>
          </p:cNvPr>
          <p:cNvSpPr txBox="1">
            <a:spLocks/>
          </p:cNvSpPr>
          <p:nvPr/>
        </p:nvSpPr>
        <p:spPr>
          <a:xfrm>
            <a:off x="372090" y="431672"/>
            <a:ext cx="11580852" cy="492443"/>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609570">
              <a:defRPr/>
            </a:pPr>
            <a:r>
              <a:rPr lang="en-US" sz="2667" dirty="0">
                <a:solidFill>
                  <a:srgbClr val="E7E6E6"/>
                </a:solidFill>
                <a:latin typeface="HelvNeue Bold for IBM" panose="020B0804020202020204" pitchFamily="34" charset="0"/>
              </a:rPr>
              <a:t>The IBM Developer Way: The new age computing pattern</a:t>
            </a:r>
            <a:br>
              <a:rPr lang="en-US" sz="3200" dirty="0">
                <a:solidFill>
                  <a:srgbClr val="E7E6E6"/>
                </a:solidFill>
                <a:latin typeface="IBM Plex Sans"/>
              </a:rPr>
            </a:br>
            <a:endParaRPr lang="en-US" sz="3200" dirty="0">
              <a:solidFill>
                <a:srgbClr val="E7E6E6"/>
              </a:solidFill>
              <a:latin typeface="IBM Plex Sans"/>
            </a:endParaRPr>
          </a:p>
        </p:txBody>
      </p:sp>
      <p:sp>
        <p:nvSpPr>
          <p:cNvPr id="15" name="TextBox 14">
            <a:extLst>
              <a:ext uri="{FF2B5EF4-FFF2-40B4-BE49-F238E27FC236}">
                <a16:creationId xmlns:a16="http://schemas.microsoft.com/office/drawing/2014/main" id="{39D9E326-4EF5-431F-8B24-9594043FAF9D}"/>
              </a:ext>
            </a:extLst>
          </p:cNvPr>
          <p:cNvSpPr txBox="1"/>
          <p:nvPr/>
        </p:nvSpPr>
        <p:spPr>
          <a:xfrm>
            <a:off x="11538858" y="6348141"/>
            <a:ext cx="714103" cy="461665"/>
          </a:xfrm>
          <a:prstGeom prst="rect">
            <a:avLst/>
          </a:prstGeom>
          <a:noFill/>
        </p:spPr>
        <p:txBody>
          <a:bodyPr wrap="square" rtlCol="0">
            <a:spAutoFit/>
          </a:bodyPr>
          <a:lstStyle/>
          <a:p>
            <a:pPr algn="ctr"/>
            <a:fld id="{ECF38AA3-52F0-4E63-B89D-3B6D4886765A}" type="slidenum">
              <a:rPr lang="en-US" sz="2400" b="1">
                <a:solidFill>
                  <a:srgbClr val="FFFFFF"/>
                </a:solidFill>
              </a:rPr>
              <a:pPr algn="ctr"/>
              <a:t>11</a:t>
            </a:fld>
            <a:endParaRPr lang="en-US" sz="2400" b="1" dirty="0">
              <a:solidFill>
                <a:srgbClr val="FFFFFF"/>
              </a:solidFill>
            </a:endParaRPr>
          </a:p>
        </p:txBody>
      </p:sp>
      <p:sp>
        <p:nvSpPr>
          <p:cNvPr id="16" name="TextBox 15">
            <a:extLst>
              <a:ext uri="{FF2B5EF4-FFF2-40B4-BE49-F238E27FC236}">
                <a16:creationId xmlns:a16="http://schemas.microsoft.com/office/drawing/2014/main" id="{574D0883-1289-4132-A769-93CDA67B8FA5}"/>
              </a:ext>
            </a:extLst>
          </p:cNvPr>
          <p:cNvSpPr txBox="1"/>
          <p:nvPr/>
        </p:nvSpPr>
        <p:spPr>
          <a:xfrm>
            <a:off x="1158820" y="5591934"/>
            <a:ext cx="9992659" cy="369332"/>
          </a:xfrm>
          <a:prstGeom prst="rect">
            <a:avLst/>
          </a:prstGeom>
        </p:spPr>
        <p:txBody>
          <a:bodyPr wrap="square" lIns="0" tIns="0" rIns="0" bIns="0" rtlCol="0">
            <a:spAutoFit/>
          </a:bodyPr>
          <a:lstStyle/>
          <a:p>
            <a:pPr algn="ctr"/>
            <a:r>
              <a:rPr lang="en-US" sz="2400" dirty="0">
                <a:solidFill>
                  <a:schemeClr val="bg2"/>
                </a:solidFill>
                <a:latin typeface="IBM Plex Sans" panose="020B0503050000000000" pitchFamily="34" charset="0"/>
              </a:rPr>
              <a:t>The three building blocks of our Developer First Framework</a:t>
            </a:r>
          </a:p>
        </p:txBody>
      </p:sp>
    </p:spTree>
    <p:extLst>
      <p:ext uri="{BB962C8B-B14F-4D97-AF65-F5344CB8AC3E}">
        <p14:creationId xmlns:p14="http://schemas.microsoft.com/office/powerpoint/2010/main" val="412148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4C32C2-08BE-4015-B3A6-787533376066}"/>
              </a:ext>
            </a:extLst>
          </p:cNvPr>
          <p:cNvSpPr>
            <a:spLocks noGrp="1"/>
          </p:cNvSpPr>
          <p:nvPr>
            <p:ph type="title"/>
          </p:nvPr>
        </p:nvSpPr>
        <p:spPr>
          <a:xfrm>
            <a:off x="304799" y="177672"/>
            <a:ext cx="7465679" cy="508000"/>
          </a:xfrm>
        </p:spPr>
        <p:txBody>
          <a:bodyPr/>
          <a:lstStyle/>
          <a:p>
            <a:r>
              <a:rPr lang="en-US" sz="2667" dirty="0">
                <a:latin typeface="HelvNeue Bold for IBM" panose="020B0804020202020204" pitchFamily="34" charset="0"/>
              </a:rPr>
              <a:t>The IBM Developer First Framework</a:t>
            </a:r>
            <a:br>
              <a:rPr lang="en-US" dirty="0"/>
            </a:br>
            <a:endParaRPr lang="en-US" dirty="0"/>
          </a:p>
        </p:txBody>
      </p:sp>
      <p:sp>
        <p:nvSpPr>
          <p:cNvPr id="209" name="Rectangle 208">
            <a:extLst>
              <a:ext uri="{FF2B5EF4-FFF2-40B4-BE49-F238E27FC236}">
                <a16:creationId xmlns:a16="http://schemas.microsoft.com/office/drawing/2014/main" id="{9F73F956-9A75-4839-B97D-465A97B6BC1E}"/>
              </a:ext>
            </a:extLst>
          </p:cNvPr>
          <p:cNvSpPr/>
          <p:nvPr/>
        </p:nvSpPr>
        <p:spPr>
          <a:xfrm>
            <a:off x="3766560" y="2769844"/>
            <a:ext cx="5833616" cy="857593"/>
          </a:xfrm>
          <a:prstGeom prst="rect">
            <a:avLst/>
          </a:prstGeom>
          <a:solidFill>
            <a:srgbClr val="00AEEF">
              <a:lumMod val="75000"/>
            </a:srgbClr>
          </a:solidFill>
          <a:ln w="9525" cap="flat">
            <a:noFill/>
            <a:prstDash val="solid"/>
            <a:round/>
          </a:ln>
          <a:effectLst/>
          <a:sp3d/>
        </p:spPr>
        <p:txBody>
          <a:bodyPr rot="0" spcFirstLastPara="1" vertOverflow="overflow" horzOverflow="overflow" vert="horz" wrap="square" lIns="60939" tIns="60939" rIns="60939" bIns="60939" numCol="1" spcCol="38092" rtlCol="0" anchor="ctr">
            <a:noAutofit/>
          </a:bodyPr>
          <a:lstStyle/>
          <a:p>
            <a:pPr defTabSz="543705"/>
            <a:endParaRPr lang="en-US" sz="2400" kern="0" dirty="0">
              <a:solidFill>
                <a:srgbClr val="323232"/>
              </a:solidFill>
              <a:latin typeface="Calibri"/>
              <a:ea typeface="Calibri"/>
              <a:cs typeface="Calibri"/>
            </a:endParaRPr>
          </a:p>
        </p:txBody>
      </p:sp>
      <p:sp>
        <p:nvSpPr>
          <p:cNvPr id="210" name="Rectangle 209">
            <a:extLst>
              <a:ext uri="{FF2B5EF4-FFF2-40B4-BE49-F238E27FC236}">
                <a16:creationId xmlns:a16="http://schemas.microsoft.com/office/drawing/2014/main" id="{FCDFEB21-0BD1-4721-81E4-5FAE64DF441C}"/>
              </a:ext>
            </a:extLst>
          </p:cNvPr>
          <p:cNvSpPr/>
          <p:nvPr/>
        </p:nvSpPr>
        <p:spPr>
          <a:xfrm>
            <a:off x="3766560" y="5185145"/>
            <a:ext cx="5833616" cy="857593"/>
          </a:xfrm>
          <a:prstGeom prst="rect">
            <a:avLst/>
          </a:prstGeom>
          <a:solidFill>
            <a:srgbClr val="00AEEF">
              <a:lumMod val="75000"/>
            </a:srgbClr>
          </a:solidFill>
          <a:ln w="9525" cap="flat">
            <a:noFill/>
            <a:prstDash val="solid"/>
            <a:round/>
          </a:ln>
          <a:effectLst/>
          <a:sp3d/>
        </p:spPr>
        <p:txBody>
          <a:bodyPr rot="0" spcFirstLastPara="1" vertOverflow="overflow" horzOverflow="overflow" vert="horz" wrap="square" lIns="60939" tIns="60939" rIns="60939" bIns="60939" numCol="1" spcCol="38092" rtlCol="0" anchor="ctr">
            <a:noAutofit/>
          </a:bodyPr>
          <a:lstStyle/>
          <a:p>
            <a:pPr defTabSz="543705"/>
            <a:endParaRPr lang="en-US" sz="2400" kern="0" dirty="0">
              <a:solidFill>
                <a:srgbClr val="323232"/>
              </a:solidFill>
              <a:latin typeface="Calibri"/>
              <a:ea typeface="Calibri"/>
              <a:cs typeface="Calibri"/>
            </a:endParaRPr>
          </a:p>
        </p:txBody>
      </p:sp>
      <p:sp>
        <p:nvSpPr>
          <p:cNvPr id="211" name="Rectangle 210">
            <a:extLst>
              <a:ext uri="{FF2B5EF4-FFF2-40B4-BE49-F238E27FC236}">
                <a16:creationId xmlns:a16="http://schemas.microsoft.com/office/drawing/2014/main" id="{EF0CCEF2-4F60-46C0-96B9-55F34AE37981}"/>
              </a:ext>
            </a:extLst>
          </p:cNvPr>
          <p:cNvSpPr/>
          <p:nvPr/>
        </p:nvSpPr>
        <p:spPr>
          <a:xfrm>
            <a:off x="3766560" y="1831169"/>
            <a:ext cx="5833616" cy="886583"/>
          </a:xfrm>
          <a:prstGeom prst="rect">
            <a:avLst/>
          </a:prstGeom>
          <a:solidFill>
            <a:srgbClr val="00B2F2">
              <a:lumMod val="60000"/>
              <a:lumOff val="40000"/>
            </a:srgbClr>
          </a:solidFill>
          <a:ln w="9525" cap="flat">
            <a:noFill/>
            <a:prstDash val="solid"/>
            <a:round/>
          </a:ln>
          <a:effectLst/>
          <a:sp3d/>
        </p:spPr>
        <p:txBody>
          <a:bodyPr rot="0" spcFirstLastPara="1" vertOverflow="overflow" horzOverflow="overflow" vert="horz" wrap="square" lIns="60939" tIns="60939" rIns="60939" bIns="60939" numCol="1" spcCol="38092" rtlCol="0" anchor="ctr">
            <a:noAutofit/>
          </a:bodyPr>
          <a:lstStyle/>
          <a:p>
            <a:pPr defTabSz="1218944">
              <a:defRPr/>
            </a:pPr>
            <a:endParaRPr lang="en-US" sz="1067" kern="0" dirty="0">
              <a:solidFill>
                <a:srgbClr val="004266"/>
              </a:solidFill>
              <a:latin typeface="Helvetica" charset="0"/>
              <a:ea typeface="Helvetica" charset="0"/>
              <a:cs typeface="Helvetica" charset="0"/>
            </a:endParaRPr>
          </a:p>
        </p:txBody>
      </p:sp>
      <p:sp>
        <p:nvSpPr>
          <p:cNvPr id="212" name="Rectangle 211">
            <a:extLst>
              <a:ext uri="{FF2B5EF4-FFF2-40B4-BE49-F238E27FC236}">
                <a16:creationId xmlns:a16="http://schemas.microsoft.com/office/drawing/2014/main" id="{A77C9FB0-7EFD-4705-AEAD-1025677849D2}"/>
              </a:ext>
            </a:extLst>
          </p:cNvPr>
          <p:cNvSpPr/>
          <p:nvPr/>
        </p:nvSpPr>
        <p:spPr>
          <a:xfrm>
            <a:off x="3766560" y="3671767"/>
            <a:ext cx="5833616" cy="1455419"/>
          </a:xfrm>
          <a:prstGeom prst="rect">
            <a:avLst/>
          </a:prstGeom>
          <a:solidFill>
            <a:srgbClr val="00AEEF">
              <a:lumMod val="75000"/>
            </a:srgbClr>
          </a:solidFill>
          <a:ln w="9525" cap="flat">
            <a:noFill/>
            <a:prstDash val="solid"/>
            <a:round/>
          </a:ln>
          <a:effectLst/>
          <a:sp3d/>
        </p:spPr>
        <p:txBody>
          <a:bodyPr rot="0" spcFirstLastPara="1" vertOverflow="overflow" horzOverflow="overflow" vert="horz" wrap="square" lIns="60939" tIns="60939" rIns="60939" bIns="60939" numCol="1" spcCol="38092" rtlCol="0" anchor="ctr">
            <a:noAutofit/>
          </a:bodyPr>
          <a:lstStyle/>
          <a:p>
            <a:pPr defTabSz="543705"/>
            <a:endParaRPr lang="en-US" sz="2400" kern="0" dirty="0">
              <a:solidFill>
                <a:srgbClr val="323232"/>
              </a:solidFill>
              <a:latin typeface="Calibri"/>
              <a:ea typeface="Calibri"/>
              <a:cs typeface="Calibri"/>
            </a:endParaRPr>
          </a:p>
        </p:txBody>
      </p:sp>
      <p:sp>
        <p:nvSpPr>
          <p:cNvPr id="213" name="Oval 212">
            <a:extLst>
              <a:ext uri="{FF2B5EF4-FFF2-40B4-BE49-F238E27FC236}">
                <a16:creationId xmlns:a16="http://schemas.microsoft.com/office/drawing/2014/main" id="{EB0B37C6-60C6-4792-8714-1806EC80D5FC}"/>
              </a:ext>
            </a:extLst>
          </p:cNvPr>
          <p:cNvSpPr/>
          <p:nvPr/>
        </p:nvSpPr>
        <p:spPr>
          <a:xfrm>
            <a:off x="1406807" y="876724"/>
            <a:ext cx="853440" cy="853440"/>
          </a:xfrm>
          <a:prstGeom prst="ellipse">
            <a:avLst/>
          </a:prstGeom>
          <a:solidFill>
            <a:srgbClr val="00B0F0"/>
          </a:solidFill>
          <a:ln w="12700" cap="flat">
            <a:noFill/>
            <a:prstDash val="solid"/>
            <a:round/>
          </a:ln>
          <a:effectLst/>
          <a:sp3d/>
        </p:spPr>
        <p:txBody>
          <a:bodyPr rot="0" spcFirstLastPara="1" vertOverflow="overflow" horzOverflow="overflow" vert="horz" wrap="square" lIns="60939" tIns="60939" rIns="60939" bIns="60939" numCol="1" spcCol="38092" rtlCol="0" anchor="ctr">
            <a:noAutofit/>
          </a:bodyPr>
          <a:lstStyle/>
          <a:p>
            <a:pPr defTabSz="543705">
              <a:defRPr/>
            </a:pPr>
            <a:endParaRPr lang="en-US" sz="2400" kern="0" dirty="0">
              <a:solidFill>
                <a:srgbClr val="323232"/>
              </a:solidFill>
              <a:latin typeface="Arial"/>
              <a:cs typeface="Arial" charset="0"/>
              <a:sym typeface="Calibri"/>
            </a:endParaRPr>
          </a:p>
        </p:txBody>
      </p:sp>
      <p:sp>
        <p:nvSpPr>
          <p:cNvPr id="214" name="Oval 213">
            <a:extLst>
              <a:ext uri="{FF2B5EF4-FFF2-40B4-BE49-F238E27FC236}">
                <a16:creationId xmlns:a16="http://schemas.microsoft.com/office/drawing/2014/main" id="{182ED417-EC4D-4623-AB01-326A7FF88E64}"/>
              </a:ext>
            </a:extLst>
          </p:cNvPr>
          <p:cNvSpPr/>
          <p:nvPr/>
        </p:nvSpPr>
        <p:spPr>
          <a:xfrm>
            <a:off x="1403285" y="1855996"/>
            <a:ext cx="853440" cy="853440"/>
          </a:xfrm>
          <a:prstGeom prst="ellipse">
            <a:avLst/>
          </a:prstGeom>
          <a:solidFill>
            <a:srgbClr val="5ED4FF"/>
          </a:solidFill>
          <a:ln w="57150" cap="flat">
            <a:solidFill>
              <a:srgbClr val="5ED4FF"/>
            </a:solidFill>
            <a:prstDash val="solid"/>
            <a:round/>
          </a:ln>
          <a:effectLst/>
          <a:sp3d/>
        </p:spPr>
        <p:txBody>
          <a:bodyPr rot="0" spcFirstLastPara="1" vertOverflow="overflow" horzOverflow="overflow" vert="horz" wrap="square" lIns="60939" tIns="60939" rIns="60939" bIns="60939" numCol="1" spcCol="38092" rtlCol="0" anchor="ctr">
            <a:noAutofit/>
          </a:bodyPr>
          <a:lstStyle/>
          <a:p>
            <a:pPr defTabSz="543705">
              <a:defRPr/>
            </a:pPr>
            <a:endParaRPr lang="en-US" sz="2400" kern="0" dirty="0">
              <a:solidFill>
                <a:srgbClr val="323232"/>
              </a:solidFill>
              <a:latin typeface="Calibri"/>
              <a:ea typeface="Calibri"/>
              <a:cs typeface="Calibri"/>
              <a:sym typeface="Calibri"/>
            </a:endParaRPr>
          </a:p>
        </p:txBody>
      </p:sp>
      <p:sp>
        <p:nvSpPr>
          <p:cNvPr id="224" name="Rounded Rectangle 179">
            <a:extLst>
              <a:ext uri="{FF2B5EF4-FFF2-40B4-BE49-F238E27FC236}">
                <a16:creationId xmlns:a16="http://schemas.microsoft.com/office/drawing/2014/main" id="{909089E4-A06F-4A98-BBA2-FE087C5C54CE}"/>
              </a:ext>
            </a:extLst>
          </p:cNvPr>
          <p:cNvSpPr/>
          <p:nvPr/>
        </p:nvSpPr>
        <p:spPr bwMode="auto">
          <a:xfrm>
            <a:off x="3880720" y="5416187"/>
            <a:ext cx="1334227" cy="444117"/>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218944" fontAlgn="base">
              <a:lnSpc>
                <a:spcPct val="90000"/>
              </a:lnSpc>
              <a:spcBef>
                <a:spcPct val="0"/>
              </a:spcBef>
              <a:spcAft>
                <a:spcPct val="0"/>
              </a:spcAft>
              <a:defRPr/>
            </a:pPr>
            <a:r>
              <a:rPr lang="en-US" sz="1200" kern="0" dirty="0">
                <a:solidFill>
                  <a:srgbClr val="323232"/>
                </a:solidFill>
                <a:latin typeface="HelvNeue for IBM"/>
                <a:cs typeface="Arial" charset="0"/>
              </a:rPr>
              <a:t>Developer </a:t>
            </a:r>
            <a:br>
              <a:rPr lang="en-US" sz="1200" kern="0" dirty="0">
                <a:solidFill>
                  <a:srgbClr val="323232"/>
                </a:solidFill>
                <a:latin typeface="HelvNeue for IBM"/>
                <a:cs typeface="Arial" charset="0"/>
              </a:rPr>
            </a:br>
            <a:r>
              <a:rPr lang="en-US" sz="1200" kern="0" dirty="0">
                <a:solidFill>
                  <a:srgbClr val="323232"/>
                </a:solidFill>
                <a:latin typeface="HelvNeue for IBM"/>
                <a:cs typeface="Arial" charset="0"/>
              </a:rPr>
              <a:t>Pattern 1</a:t>
            </a:r>
          </a:p>
        </p:txBody>
      </p:sp>
      <p:sp>
        <p:nvSpPr>
          <p:cNvPr id="225" name="Rounded Rectangle 180">
            <a:extLst>
              <a:ext uri="{FF2B5EF4-FFF2-40B4-BE49-F238E27FC236}">
                <a16:creationId xmlns:a16="http://schemas.microsoft.com/office/drawing/2014/main" id="{50BB64F5-24A4-46F9-80D9-FDD84DD3D816}"/>
              </a:ext>
            </a:extLst>
          </p:cNvPr>
          <p:cNvSpPr/>
          <p:nvPr/>
        </p:nvSpPr>
        <p:spPr bwMode="auto">
          <a:xfrm>
            <a:off x="5403929" y="5416187"/>
            <a:ext cx="1334227" cy="444117"/>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218944" fontAlgn="base">
              <a:lnSpc>
                <a:spcPct val="90000"/>
              </a:lnSpc>
              <a:spcBef>
                <a:spcPct val="0"/>
              </a:spcBef>
              <a:spcAft>
                <a:spcPct val="0"/>
              </a:spcAft>
              <a:defRPr/>
            </a:pPr>
            <a:r>
              <a:rPr lang="en-US" sz="1200" kern="0" dirty="0">
                <a:solidFill>
                  <a:srgbClr val="323232"/>
                </a:solidFill>
                <a:latin typeface="HelvNeue for IBM"/>
                <a:cs typeface="Arial" charset="0"/>
              </a:rPr>
              <a:t>Developer </a:t>
            </a:r>
            <a:br>
              <a:rPr lang="en-US" sz="1200" kern="0" dirty="0">
                <a:solidFill>
                  <a:srgbClr val="323232"/>
                </a:solidFill>
                <a:latin typeface="HelvNeue for IBM"/>
                <a:cs typeface="Arial" charset="0"/>
              </a:rPr>
            </a:br>
            <a:r>
              <a:rPr lang="en-US" sz="1200" kern="0" dirty="0">
                <a:solidFill>
                  <a:srgbClr val="323232"/>
                </a:solidFill>
                <a:latin typeface="HelvNeue for IBM"/>
                <a:cs typeface="Arial" charset="0"/>
              </a:rPr>
              <a:t>Pattern 2</a:t>
            </a:r>
          </a:p>
        </p:txBody>
      </p:sp>
      <p:sp>
        <p:nvSpPr>
          <p:cNvPr id="226" name="Rounded Rectangle 181">
            <a:extLst>
              <a:ext uri="{FF2B5EF4-FFF2-40B4-BE49-F238E27FC236}">
                <a16:creationId xmlns:a16="http://schemas.microsoft.com/office/drawing/2014/main" id="{70DC3951-D98D-4A6B-969F-AF52B2F21AA0}"/>
              </a:ext>
            </a:extLst>
          </p:cNvPr>
          <p:cNvSpPr/>
          <p:nvPr/>
        </p:nvSpPr>
        <p:spPr bwMode="auto">
          <a:xfrm>
            <a:off x="8019380" y="5416187"/>
            <a:ext cx="1334227" cy="444117"/>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218944" fontAlgn="base">
              <a:lnSpc>
                <a:spcPct val="90000"/>
              </a:lnSpc>
              <a:spcBef>
                <a:spcPct val="0"/>
              </a:spcBef>
              <a:spcAft>
                <a:spcPct val="0"/>
              </a:spcAft>
              <a:defRPr/>
            </a:pPr>
            <a:r>
              <a:rPr lang="en-US" sz="1200" kern="0" dirty="0">
                <a:solidFill>
                  <a:srgbClr val="323232"/>
                </a:solidFill>
                <a:latin typeface="HelvNeue for IBM"/>
                <a:cs typeface="Arial" charset="0"/>
              </a:rPr>
              <a:t>Developer </a:t>
            </a:r>
            <a:br>
              <a:rPr lang="en-US" sz="1200" kern="0" dirty="0">
                <a:solidFill>
                  <a:srgbClr val="323232"/>
                </a:solidFill>
                <a:latin typeface="HelvNeue for IBM"/>
                <a:cs typeface="Arial" charset="0"/>
              </a:rPr>
            </a:br>
            <a:r>
              <a:rPr lang="en-US" sz="1200" kern="0" dirty="0">
                <a:solidFill>
                  <a:srgbClr val="323232"/>
                </a:solidFill>
                <a:latin typeface="HelvNeue for IBM"/>
                <a:cs typeface="Arial" charset="0"/>
              </a:rPr>
              <a:t>Pattern N</a:t>
            </a:r>
          </a:p>
        </p:txBody>
      </p:sp>
      <p:grpSp>
        <p:nvGrpSpPr>
          <p:cNvPr id="227" name="Group 226">
            <a:extLst>
              <a:ext uri="{FF2B5EF4-FFF2-40B4-BE49-F238E27FC236}">
                <a16:creationId xmlns:a16="http://schemas.microsoft.com/office/drawing/2014/main" id="{EB79D0CE-3B60-42F2-8B77-B0A59E334EBC}"/>
              </a:ext>
            </a:extLst>
          </p:cNvPr>
          <p:cNvGrpSpPr/>
          <p:nvPr/>
        </p:nvGrpSpPr>
        <p:grpSpPr>
          <a:xfrm>
            <a:off x="7072097" y="5576568"/>
            <a:ext cx="582964" cy="123331"/>
            <a:chOff x="4478400" y="4053340"/>
            <a:chExt cx="437280" cy="92510"/>
          </a:xfrm>
        </p:grpSpPr>
        <p:sp>
          <p:nvSpPr>
            <p:cNvPr id="228" name="Oval 227">
              <a:extLst>
                <a:ext uri="{FF2B5EF4-FFF2-40B4-BE49-F238E27FC236}">
                  <a16:creationId xmlns:a16="http://schemas.microsoft.com/office/drawing/2014/main" id="{647E257D-FFCE-4004-B039-8ED3F6829D99}"/>
                </a:ext>
              </a:extLst>
            </p:cNvPr>
            <p:cNvSpPr/>
            <p:nvPr/>
          </p:nvSpPr>
          <p:spPr bwMode="auto">
            <a:xfrm>
              <a:off x="44784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29" name="Oval 228">
              <a:extLst>
                <a:ext uri="{FF2B5EF4-FFF2-40B4-BE49-F238E27FC236}">
                  <a16:creationId xmlns:a16="http://schemas.microsoft.com/office/drawing/2014/main" id="{16792541-5FC9-4975-A4F5-CEF970E31D76}"/>
                </a:ext>
              </a:extLst>
            </p:cNvPr>
            <p:cNvSpPr/>
            <p:nvPr/>
          </p:nvSpPr>
          <p:spPr bwMode="auto">
            <a:xfrm>
              <a:off x="46452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30" name="Oval 229">
              <a:extLst>
                <a:ext uri="{FF2B5EF4-FFF2-40B4-BE49-F238E27FC236}">
                  <a16:creationId xmlns:a16="http://schemas.microsoft.com/office/drawing/2014/main" id="{54771561-5137-427F-A7AE-2F414F67DCC6}"/>
                </a:ext>
              </a:extLst>
            </p:cNvPr>
            <p:cNvSpPr/>
            <p:nvPr/>
          </p:nvSpPr>
          <p:spPr bwMode="auto">
            <a:xfrm>
              <a:off x="48120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grpSp>
      <p:sp>
        <p:nvSpPr>
          <p:cNvPr id="231" name="Isosceles Triangle 230">
            <a:extLst>
              <a:ext uri="{FF2B5EF4-FFF2-40B4-BE49-F238E27FC236}">
                <a16:creationId xmlns:a16="http://schemas.microsoft.com/office/drawing/2014/main" id="{E395CC40-1AF8-4492-9489-BEF7B34A82B8}"/>
              </a:ext>
            </a:extLst>
          </p:cNvPr>
          <p:cNvSpPr/>
          <p:nvPr/>
        </p:nvSpPr>
        <p:spPr bwMode="auto">
          <a:xfrm>
            <a:off x="4000497" y="3828928"/>
            <a:ext cx="1727775" cy="1172269"/>
          </a:xfrm>
          <a:prstGeom prst="triangl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32" name="Isosceles Triangle 231">
            <a:extLst>
              <a:ext uri="{FF2B5EF4-FFF2-40B4-BE49-F238E27FC236}">
                <a16:creationId xmlns:a16="http://schemas.microsoft.com/office/drawing/2014/main" id="{7526A52F-E185-4601-AC67-0277B13D9A81}"/>
              </a:ext>
            </a:extLst>
          </p:cNvPr>
          <p:cNvSpPr/>
          <p:nvPr/>
        </p:nvSpPr>
        <p:spPr bwMode="auto">
          <a:xfrm>
            <a:off x="7711865" y="3776655"/>
            <a:ext cx="1727775" cy="1172269"/>
          </a:xfrm>
          <a:prstGeom prst="triangl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33" name="Isosceles Triangle 232">
            <a:extLst>
              <a:ext uri="{FF2B5EF4-FFF2-40B4-BE49-F238E27FC236}">
                <a16:creationId xmlns:a16="http://schemas.microsoft.com/office/drawing/2014/main" id="{660FE142-65C0-4C9A-BA03-2BCC4FA0C96B}"/>
              </a:ext>
            </a:extLst>
          </p:cNvPr>
          <p:cNvSpPr/>
          <p:nvPr/>
        </p:nvSpPr>
        <p:spPr bwMode="auto">
          <a:xfrm flipV="1">
            <a:off x="5214947" y="3828928"/>
            <a:ext cx="1727775" cy="1172269"/>
          </a:xfrm>
          <a:prstGeom prst="triangl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34" name="Rectangle 233">
            <a:extLst>
              <a:ext uri="{FF2B5EF4-FFF2-40B4-BE49-F238E27FC236}">
                <a16:creationId xmlns:a16="http://schemas.microsoft.com/office/drawing/2014/main" id="{471F51F5-19BB-4EE9-BAE3-413691DE3749}"/>
              </a:ext>
            </a:extLst>
          </p:cNvPr>
          <p:cNvSpPr/>
          <p:nvPr/>
        </p:nvSpPr>
        <p:spPr>
          <a:xfrm>
            <a:off x="4011513" y="4748564"/>
            <a:ext cx="1684580" cy="270870"/>
          </a:xfrm>
          <a:prstGeom prst="rect">
            <a:avLst/>
          </a:prstGeom>
        </p:spPr>
        <p:txBody>
          <a:bodyPr wrap="square" lIns="121883" tIns="60941" rIns="121883" bIns="60941">
            <a:spAutoFit/>
          </a:bodyPr>
          <a:lstStyle/>
          <a:p>
            <a:pPr algn="ctr" defTabSz="543705" fontAlgn="base">
              <a:lnSpc>
                <a:spcPct val="90000"/>
              </a:lnSpc>
              <a:spcBef>
                <a:spcPct val="0"/>
              </a:spcBef>
              <a:spcAft>
                <a:spcPct val="0"/>
              </a:spcAft>
            </a:pPr>
            <a:r>
              <a:rPr lang="en-US" sz="1067" b="1" dirty="0">
                <a:solidFill>
                  <a:srgbClr val="323232"/>
                </a:solidFill>
                <a:latin typeface="HelvNeue Light for IBM" pitchFamily="34" charset="0"/>
                <a:cs typeface="Arial" charset="0"/>
              </a:rPr>
              <a:t>Composite Pattern 1</a:t>
            </a:r>
          </a:p>
        </p:txBody>
      </p:sp>
      <p:sp>
        <p:nvSpPr>
          <p:cNvPr id="235" name="Rectangle 234">
            <a:extLst>
              <a:ext uri="{FF2B5EF4-FFF2-40B4-BE49-F238E27FC236}">
                <a16:creationId xmlns:a16="http://schemas.microsoft.com/office/drawing/2014/main" id="{A991A074-C82F-49CE-80A2-DDF34787408C}"/>
              </a:ext>
            </a:extLst>
          </p:cNvPr>
          <p:cNvSpPr/>
          <p:nvPr/>
        </p:nvSpPr>
        <p:spPr>
          <a:xfrm>
            <a:off x="5236545" y="3801898"/>
            <a:ext cx="1684580" cy="270870"/>
          </a:xfrm>
          <a:prstGeom prst="rect">
            <a:avLst/>
          </a:prstGeom>
        </p:spPr>
        <p:txBody>
          <a:bodyPr wrap="square" lIns="121883" tIns="60941" rIns="121883" bIns="60941">
            <a:spAutoFit/>
          </a:bodyPr>
          <a:lstStyle/>
          <a:p>
            <a:pPr algn="ctr" defTabSz="543705" fontAlgn="base">
              <a:lnSpc>
                <a:spcPct val="90000"/>
              </a:lnSpc>
              <a:spcBef>
                <a:spcPct val="0"/>
              </a:spcBef>
              <a:spcAft>
                <a:spcPct val="0"/>
              </a:spcAft>
            </a:pPr>
            <a:r>
              <a:rPr lang="en-US" sz="1067" b="1" dirty="0">
                <a:solidFill>
                  <a:srgbClr val="323232"/>
                </a:solidFill>
                <a:latin typeface="HelvNeue Light for IBM" pitchFamily="34" charset="0"/>
                <a:cs typeface="Arial" charset="0"/>
              </a:rPr>
              <a:t>Composite Pattern 2</a:t>
            </a:r>
          </a:p>
        </p:txBody>
      </p:sp>
      <p:sp>
        <p:nvSpPr>
          <p:cNvPr id="236" name="Rectangle 235">
            <a:extLst>
              <a:ext uri="{FF2B5EF4-FFF2-40B4-BE49-F238E27FC236}">
                <a16:creationId xmlns:a16="http://schemas.microsoft.com/office/drawing/2014/main" id="{AA52202A-247E-4724-8BD0-89C38D86D87E}"/>
              </a:ext>
            </a:extLst>
          </p:cNvPr>
          <p:cNvSpPr/>
          <p:nvPr/>
        </p:nvSpPr>
        <p:spPr>
          <a:xfrm>
            <a:off x="7733462" y="4713627"/>
            <a:ext cx="1684580" cy="270870"/>
          </a:xfrm>
          <a:prstGeom prst="rect">
            <a:avLst/>
          </a:prstGeom>
        </p:spPr>
        <p:txBody>
          <a:bodyPr wrap="square" lIns="121883" tIns="60941" rIns="121883" bIns="60941">
            <a:spAutoFit/>
          </a:bodyPr>
          <a:lstStyle/>
          <a:p>
            <a:pPr algn="ctr" defTabSz="543705" fontAlgn="base">
              <a:lnSpc>
                <a:spcPct val="90000"/>
              </a:lnSpc>
              <a:spcBef>
                <a:spcPct val="0"/>
              </a:spcBef>
              <a:spcAft>
                <a:spcPct val="0"/>
              </a:spcAft>
            </a:pPr>
            <a:r>
              <a:rPr lang="en-US" sz="1067" b="1" dirty="0">
                <a:solidFill>
                  <a:srgbClr val="323232"/>
                </a:solidFill>
                <a:latin typeface="HelvNeue Light for IBM" pitchFamily="34" charset="0"/>
                <a:cs typeface="Arial" charset="0"/>
              </a:rPr>
              <a:t>Composite Pattern N</a:t>
            </a:r>
          </a:p>
        </p:txBody>
      </p:sp>
      <p:grpSp>
        <p:nvGrpSpPr>
          <p:cNvPr id="237" name="Group 236">
            <a:extLst>
              <a:ext uri="{FF2B5EF4-FFF2-40B4-BE49-F238E27FC236}">
                <a16:creationId xmlns:a16="http://schemas.microsoft.com/office/drawing/2014/main" id="{B1BD5C14-33FD-4672-B6CE-EF21004A9193}"/>
              </a:ext>
            </a:extLst>
          </p:cNvPr>
          <p:cNvGrpSpPr/>
          <p:nvPr/>
        </p:nvGrpSpPr>
        <p:grpSpPr>
          <a:xfrm>
            <a:off x="7072097" y="4369032"/>
            <a:ext cx="582964" cy="123331"/>
            <a:chOff x="4478400" y="3048399"/>
            <a:chExt cx="437280" cy="92510"/>
          </a:xfrm>
        </p:grpSpPr>
        <p:sp>
          <p:nvSpPr>
            <p:cNvPr id="238" name="Oval 237">
              <a:extLst>
                <a:ext uri="{FF2B5EF4-FFF2-40B4-BE49-F238E27FC236}">
                  <a16:creationId xmlns:a16="http://schemas.microsoft.com/office/drawing/2014/main" id="{8CC8C0C9-91D8-4B7D-83B9-A2B6351F1EC6}"/>
                </a:ext>
              </a:extLst>
            </p:cNvPr>
            <p:cNvSpPr/>
            <p:nvPr/>
          </p:nvSpPr>
          <p:spPr bwMode="auto">
            <a:xfrm>
              <a:off x="4478400" y="3048399"/>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39" name="Oval 238">
              <a:extLst>
                <a:ext uri="{FF2B5EF4-FFF2-40B4-BE49-F238E27FC236}">
                  <a16:creationId xmlns:a16="http://schemas.microsoft.com/office/drawing/2014/main" id="{569BD371-EFF7-41CF-B4E1-8364B4F18719}"/>
                </a:ext>
              </a:extLst>
            </p:cNvPr>
            <p:cNvSpPr/>
            <p:nvPr/>
          </p:nvSpPr>
          <p:spPr bwMode="auto">
            <a:xfrm>
              <a:off x="4645200" y="3048399"/>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40" name="Oval 239">
              <a:extLst>
                <a:ext uri="{FF2B5EF4-FFF2-40B4-BE49-F238E27FC236}">
                  <a16:creationId xmlns:a16="http://schemas.microsoft.com/office/drawing/2014/main" id="{A85F5C3E-0EE0-48E2-8490-FA02D7ACCE22}"/>
                </a:ext>
              </a:extLst>
            </p:cNvPr>
            <p:cNvSpPr/>
            <p:nvPr/>
          </p:nvSpPr>
          <p:spPr bwMode="auto">
            <a:xfrm>
              <a:off x="4812000" y="3048399"/>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grpSp>
      <p:grpSp>
        <p:nvGrpSpPr>
          <p:cNvPr id="241" name="Group 240">
            <a:extLst>
              <a:ext uri="{FF2B5EF4-FFF2-40B4-BE49-F238E27FC236}">
                <a16:creationId xmlns:a16="http://schemas.microsoft.com/office/drawing/2014/main" id="{28F6CBA2-7A5F-43E2-9A9A-2F0B04ED9270}"/>
              </a:ext>
            </a:extLst>
          </p:cNvPr>
          <p:cNvGrpSpPr/>
          <p:nvPr/>
        </p:nvGrpSpPr>
        <p:grpSpPr>
          <a:xfrm>
            <a:off x="4456493" y="4207879"/>
            <a:ext cx="815787" cy="549772"/>
            <a:chOff x="2584957" y="1901405"/>
            <a:chExt cx="611920" cy="412383"/>
          </a:xfrm>
        </p:grpSpPr>
        <p:sp>
          <p:nvSpPr>
            <p:cNvPr id="242" name="Rounded Rectangle 201">
              <a:extLst>
                <a:ext uri="{FF2B5EF4-FFF2-40B4-BE49-F238E27FC236}">
                  <a16:creationId xmlns:a16="http://schemas.microsoft.com/office/drawing/2014/main" id="{D8F14924-7F64-40A8-A11D-663E3CDC410A}"/>
                </a:ext>
              </a:extLst>
            </p:cNvPr>
            <p:cNvSpPr/>
            <p:nvPr/>
          </p:nvSpPr>
          <p:spPr>
            <a:xfrm>
              <a:off x="2584957" y="2141325"/>
              <a:ext cx="237443" cy="172463"/>
            </a:xfrm>
            <a:prstGeom prst="roundRect">
              <a:avLst/>
            </a:prstGeom>
            <a:solidFill>
              <a:srgbClr val="00AEEF">
                <a:lumMod val="50000"/>
              </a:srgbClr>
            </a:solidFill>
            <a:ln w="9525" cap="flat">
              <a:noFill/>
              <a:prstDash val="solid"/>
              <a:round/>
            </a:ln>
            <a:effectLst/>
            <a:sp3d/>
          </p:spPr>
          <p:txBody>
            <a:bodyPr rot="0" spcFirstLastPara="1" vertOverflow="overflow" horzOverflow="overflow" vert="horz" wrap="square" lIns="60949" tIns="60949" rIns="60949" bIns="60949" numCol="1" spcCol="38100" rtlCol="0" anchor="ctr">
              <a:noAutofit/>
            </a:bodyPr>
            <a:lstStyle/>
            <a:p>
              <a:pPr algn="ctr" defTabSz="543705">
                <a:defRPr/>
              </a:pPr>
              <a:r>
                <a:rPr lang="en-US" sz="1067" kern="0" dirty="0">
                  <a:solidFill>
                    <a:srgbClr val="FFFFFF"/>
                  </a:solidFill>
                  <a:latin typeface="Calibri"/>
                  <a:ea typeface="Calibri"/>
                  <a:cs typeface="Calibri"/>
                  <a:sym typeface="Calibri"/>
                </a:rPr>
                <a:t>1</a:t>
              </a:r>
            </a:p>
          </p:txBody>
        </p:sp>
        <p:sp>
          <p:nvSpPr>
            <p:cNvPr id="243" name="Rounded Rectangle 202">
              <a:extLst>
                <a:ext uri="{FF2B5EF4-FFF2-40B4-BE49-F238E27FC236}">
                  <a16:creationId xmlns:a16="http://schemas.microsoft.com/office/drawing/2014/main" id="{8C0C62E6-F75B-4C9A-AF7C-F1506AD91B9D}"/>
                </a:ext>
              </a:extLst>
            </p:cNvPr>
            <p:cNvSpPr/>
            <p:nvPr/>
          </p:nvSpPr>
          <p:spPr>
            <a:xfrm>
              <a:off x="2786400" y="1901405"/>
              <a:ext cx="237443" cy="172463"/>
            </a:xfrm>
            <a:prstGeom prst="roundRect">
              <a:avLst/>
            </a:prstGeom>
            <a:solidFill>
              <a:srgbClr val="00AEEF">
                <a:lumMod val="50000"/>
              </a:srgbClr>
            </a:solidFill>
            <a:ln w="9525" cap="flat">
              <a:noFill/>
              <a:prstDash val="solid"/>
              <a:round/>
            </a:ln>
            <a:effectLst/>
            <a:sp3d/>
          </p:spPr>
          <p:txBody>
            <a:bodyPr rot="0" spcFirstLastPara="1" vertOverflow="overflow" horzOverflow="overflow" vert="horz" wrap="square" lIns="60949" tIns="60949" rIns="60949" bIns="60949" numCol="1" spcCol="38100" rtlCol="0" anchor="ctr">
              <a:noAutofit/>
            </a:bodyPr>
            <a:lstStyle/>
            <a:p>
              <a:pPr algn="ctr" defTabSz="543705">
                <a:defRPr/>
              </a:pPr>
              <a:r>
                <a:rPr lang="en-US" sz="1067" kern="0" dirty="0">
                  <a:solidFill>
                    <a:srgbClr val="FFFFFF"/>
                  </a:solidFill>
                  <a:latin typeface="Calibri"/>
                  <a:ea typeface="Calibri"/>
                  <a:cs typeface="Calibri"/>
                  <a:sym typeface="Calibri"/>
                </a:rPr>
                <a:t>2</a:t>
              </a:r>
            </a:p>
          </p:txBody>
        </p:sp>
        <p:sp>
          <p:nvSpPr>
            <p:cNvPr id="244" name="Rounded Rectangle 203">
              <a:extLst>
                <a:ext uri="{FF2B5EF4-FFF2-40B4-BE49-F238E27FC236}">
                  <a16:creationId xmlns:a16="http://schemas.microsoft.com/office/drawing/2014/main" id="{E8042723-C5F7-4B41-86AE-8CCEBB2888EC}"/>
                </a:ext>
              </a:extLst>
            </p:cNvPr>
            <p:cNvSpPr/>
            <p:nvPr/>
          </p:nvSpPr>
          <p:spPr>
            <a:xfrm>
              <a:off x="2959434" y="2141325"/>
              <a:ext cx="237443" cy="172463"/>
            </a:xfrm>
            <a:prstGeom prst="roundRect">
              <a:avLst/>
            </a:prstGeom>
            <a:solidFill>
              <a:srgbClr val="00AEEF">
                <a:lumMod val="50000"/>
              </a:srgbClr>
            </a:solidFill>
            <a:ln w="9525" cap="flat">
              <a:noFill/>
              <a:prstDash val="solid"/>
              <a:round/>
            </a:ln>
            <a:effectLst/>
            <a:sp3d/>
          </p:spPr>
          <p:txBody>
            <a:bodyPr rot="0" spcFirstLastPara="1" vertOverflow="overflow" horzOverflow="overflow" vert="horz" wrap="square" lIns="60949" tIns="60949" rIns="60949" bIns="60949" numCol="1" spcCol="38100" rtlCol="0" anchor="ctr">
              <a:noAutofit/>
            </a:bodyPr>
            <a:lstStyle/>
            <a:p>
              <a:pPr algn="ctr" defTabSz="543705">
                <a:defRPr/>
              </a:pPr>
              <a:r>
                <a:rPr lang="en-US" sz="1067" kern="0" dirty="0">
                  <a:solidFill>
                    <a:srgbClr val="FFFFFF"/>
                  </a:solidFill>
                  <a:latin typeface="Calibri"/>
                  <a:ea typeface="Calibri"/>
                  <a:cs typeface="Calibri"/>
                  <a:sym typeface="Calibri"/>
                </a:rPr>
                <a:t>N</a:t>
              </a:r>
            </a:p>
          </p:txBody>
        </p:sp>
        <p:cxnSp>
          <p:nvCxnSpPr>
            <p:cNvPr id="245" name="Straight Connector 244">
              <a:extLst>
                <a:ext uri="{FF2B5EF4-FFF2-40B4-BE49-F238E27FC236}">
                  <a16:creationId xmlns:a16="http://schemas.microsoft.com/office/drawing/2014/main" id="{8C679E95-58F7-461F-92FF-588D1D820899}"/>
                </a:ext>
              </a:extLst>
            </p:cNvPr>
            <p:cNvCxnSpPr>
              <a:stCxn id="242" idx="0"/>
              <a:endCxn id="243" idx="2"/>
            </p:cNvCxnSpPr>
            <p:nvPr/>
          </p:nvCxnSpPr>
          <p:spPr bwMode="auto">
            <a:xfrm flipV="1">
              <a:off x="2703679" y="2073868"/>
              <a:ext cx="201443" cy="67457"/>
            </a:xfrm>
            <a:prstGeom prst="line">
              <a:avLst/>
            </a:prstGeom>
            <a:noFill/>
            <a:ln w="9525" cap="flat" cmpd="sng" algn="ctr">
              <a:solidFill>
                <a:srgbClr val="304C89"/>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4CEC64DB-128A-4BD3-9A55-9FC28CC68C03}"/>
                </a:ext>
              </a:extLst>
            </p:cNvPr>
            <p:cNvCxnSpPr>
              <a:stCxn id="243" idx="2"/>
              <a:endCxn id="244" idx="0"/>
            </p:cNvCxnSpPr>
            <p:nvPr/>
          </p:nvCxnSpPr>
          <p:spPr bwMode="auto">
            <a:xfrm>
              <a:off x="2905122" y="2073868"/>
              <a:ext cx="173034" cy="67457"/>
            </a:xfrm>
            <a:prstGeom prst="line">
              <a:avLst/>
            </a:prstGeom>
            <a:noFill/>
            <a:ln w="9525" cap="flat" cmpd="sng" algn="ctr">
              <a:solidFill>
                <a:srgbClr val="304C89"/>
              </a:solidFill>
              <a:prstDash val="solid"/>
              <a:round/>
              <a:headEnd type="none" w="med" len="med"/>
              <a:tailEnd type="none" w="med" len="med"/>
            </a:ln>
            <a:effectLst/>
          </p:spPr>
        </p:cxnSp>
        <p:cxnSp>
          <p:nvCxnSpPr>
            <p:cNvPr id="247" name="Straight Connector 246">
              <a:extLst>
                <a:ext uri="{FF2B5EF4-FFF2-40B4-BE49-F238E27FC236}">
                  <a16:creationId xmlns:a16="http://schemas.microsoft.com/office/drawing/2014/main" id="{31DDBDDF-3E16-4AF8-9801-3DC031AC0DA2}"/>
                </a:ext>
              </a:extLst>
            </p:cNvPr>
            <p:cNvCxnSpPr/>
            <p:nvPr/>
          </p:nvCxnSpPr>
          <p:spPr bwMode="auto">
            <a:xfrm>
              <a:off x="2822400" y="2227556"/>
              <a:ext cx="137034" cy="0"/>
            </a:xfrm>
            <a:prstGeom prst="line">
              <a:avLst/>
            </a:prstGeom>
            <a:noFill/>
            <a:ln w="9525" cap="flat" cmpd="sng" algn="ctr">
              <a:solidFill>
                <a:srgbClr val="304C89"/>
              </a:solidFill>
              <a:prstDash val="solid"/>
              <a:round/>
              <a:headEnd type="none" w="med" len="med"/>
              <a:tailEnd type="none" w="med" len="med"/>
            </a:ln>
            <a:effectLst/>
          </p:spPr>
        </p:cxnSp>
      </p:grpSp>
      <p:grpSp>
        <p:nvGrpSpPr>
          <p:cNvPr id="248" name="Group 247">
            <a:extLst>
              <a:ext uri="{FF2B5EF4-FFF2-40B4-BE49-F238E27FC236}">
                <a16:creationId xmlns:a16="http://schemas.microsoft.com/office/drawing/2014/main" id="{96E5B8F7-C9B1-4066-800F-028EC1A4E9E6}"/>
              </a:ext>
            </a:extLst>
          </p:cNvPr>
          <p:cNvGrpSpPr/>
          <p:nvPr/>
        </p:nvGrpSpPr>
        <p:grpSpPr>
          <a:xfrm>
            <a:off x="5670943" y="4002510"/>
            <a:ext cx="815787" cy="549772"/>
            <a:chOff x="2584957" y="1901405"/>
            <a:chExt cx="611920" cy="412383"/>
          </a:xfrm>
        </p:grpSpPr>
        <p:sp>
          <p:nvSpPr>
            <p:cNvPr id="249" name="Rounded Rectangle 214">
              <a:extLst>
                <a:ext uri="{FF2B5EF4-FFF2-40B4-BE49-F238E27FC236}">
                  <a16:creationId xmlns:a16="http://schemas.microsoft.com/office/drawing/2014/main" id="{8421DEAE-58D9-4BA5-A6F1-87E13B6C8CD1}"/>
                </a:ext>
              </a:extLst>
            </p:cNvPr>
            <p:cNvSpPr/>
            <p:nvPr/>
          </p:nvSpPr>
          <p:spPr>
            <a:xfrm>
              <a:off x="2584957" y="2141325"/>
              <a:ext cx="237443" cy="172463"/>
            </a:xfrm>
            <a:prstGeom prst="roundRect">
              <a:avLst/>
            </a:prstGeom>
            <a:solidFill>
              <a:srgbClr val="00AEEF">
                <a:lumMod val="50000"/>
              </a:srgbClr>
            </a:solidFill>
            <a:ln w="9525" cap="flat">
              <a:noFill/>
              <a:prstDash val="solid"/>
              <a:round/>
            </a:ln>
            <a:effectLst/>
            <a:sp3d/>
          </p:spPr>
          <p:txBody>
            <a:bodyPr rot="0" spcFirstLastPara="1" vertOverflow="overflow" horzOverflow="overflow" vert="horz" wrap="square" lIns="60949" tIns="60949" rIns="60949" bIns="60949" numCol="1" spcCol="38100" rtlCol="0" anchor="ctr">
              <a:noAutofit/>
            </a:bodyPr>
            <a:lstStyle/>
            <a:p>
              <a:pPr algn="ctr" defTabSz="543705">
                <a:defRPr/>
              </a:pPr>
              <a:r>
                <a:rPr lang="en-US" sz="1067" kern="0" dirty="0">
                  <a:solidFill>
                    <a:srgbClr val="FFFFFF"/>
                  </a:solidFill>
                  <a:latin typeface="Calibri"/>
                  <a:ea typeface="Calibri"/>
                  <a:cs typeface="Calibri"/>
                  <a:sym typeface="Calibri"/>
                </a:rPr>
                <a:t>1</a:t>
              </a:r>
            </a:p>
          </p:txBody>
        </p:sp>
        <p:sp>
          <p:nvSpPr>
            <p:cNvPr id="250" name="Rounded Rectangle 215">
              <a:extLst>
                <a:ext uri="{FF2B5EF4-FFF2-40B4-BE49-F238E27FC236}">
                  <a16:creationId xmlns:a16="http://schemas.microsoft.com/office/drawing/2014/main" id="{5C1B43BD-3702-4B17-8E5B-49B31BD6939F}"/>
                </a:ext>
              </a:extLst>
            </p:cNvPr>
            <p:cNvSpPr/>
            <p:nvPr/>
          </p:nvSpPr>
          <p:spPr>
            <a:xfrm>
              <a:off x="2786400" y="1901405"/>
              <a:ext cx="237443" cy="172463"/>
            </a:xfrm>
            <a:prstGeom prst="roundRect">
              <a:avLst/>
            </a:prstGeom>
            <a:solidFill>
              <a:srgbClr val="00AEEF">
                <a:lumMod val="50000"/>
              </a:srgbClr>
            </a:solidFill>
            <a:ln w="9525" cap="flat">
              <a:noFill/>
              <a:prstDash val="solid"/>
              <a:round/>
            </a:ln>
            <a:effectLst/>
            <a:sp3d/>
          </p:spPr>
          <p:txBody>
            <a:bodyPr rot="0" spcFirstLastPara="1" vertOverflow="overflow" horzOverflow="overflow" vert="horz" wrap="square" lIns="60949" tIns="60949" rIns="60949" bIns="60949" numCol="1" spcCol="38100" rtlCol="0" anchor="ctr">
              <a:noAutofit/>
            </a:bodyPr>
            <a:lstStyle/>
            <a:p>
              <a:pPr algn="ctr" defTabSz="543705">
                <a:defRPr/>
              </a:pPr>
              <a:r>
                <a:rPr lang="en-US" sz="1067" kern="0" dirty="0">
                  <a:solidFill>
                    <a:srgbClr val="FFFFFF"/>
                  </a:solidFill>
                  <a:latin typeface="Calibri"/>
                  <a:ea typeface="Calibri"/>
                  <a:cs typeface="Calibri"/>
                  <a:sym typeface="Calibri"/>
                </a:rPr>
                <a:t>2</a:t>
              </a:r>
            </a:p>
          </p:txBody>
        </p:sp>
        <p:sp>
          <p:nvSpPr>
            <p:cNvPr id="251" name="Rounded Rectangle 216">
              <a:extLst>
                <a:ext uri="{FF2B5EF4-FFF2-40B4-BE49-F238E27FC236}">
                  <a16:creationId xmlns:a16="http://schemas.microsoft.com/office/drawing/2014/main" id="{0185DB01-3AD8-4357-B6A5-254C76F7EC13}"/>
                </a:ext>
              </a:extLst>
            </p:cNvPr>
            <p:cNvSpPr/>
            <p:nvPr/>
          </p:nvSpPr>
          <p:spPr>
            <a:xfrm>
              <a:off x="2959434" y="2141325"/>
              <a:ext cx="237443" cy="172463"/>
            </a:xfrm>
            <a:prstGeom prst="roundRect">
              <a:avLst/>
            </a:prstGeom>
            <a:solidFill>
              <a:srgbClr val="00AEEF">
                <a:lumMod val="50000"/>
              </a:srgbClr>
            </a:solidFill>
            <a:ln w="9525" cap="flat">
              <a:noFill/>
              <a:prstDash val="solid"/>
              <a:round/>
            </a:ln>
            <a:effectLst/>
            <a:sp3d/>
          </p:spPr>
          <p:txBody>
            <a:bodyPr rot="0" spcFirstLastPara="1" vertOverflow="overflow" horzOverflow="overflow" vert="horz" wrap="square" lIns="60949" tIns="60949" rIns="60949" bIns="60949" numCol="1" spcCol="38100" rtlCol="0" anchor="ctr">
              <a:noAutofit/>
            </a:bodyPr>
            <a:lstStyle/>
            <a:p>
              <a:pPr algn="ctr" defTabSz="543705">
                <a:defRPr/>
              </a:pPr>
              <a:r>
                <a:rPr lang="en-US" sz="1067" kern="0" dirty="0">
                  <a:solidFill>
                    <a:srgbClr val="FFFFFF"/>
                  </a:solidFill>
                  <a:latin typeface="Calibri"/>
                  <a:ea typeface="Calibri"/>
                  <a:cs typeface="Calibri"/>
                  <a:sym typeface="Calibri"/>
                </a:rPr>
                <a:t>N</a:t>
              </a:r>
            </a:p>
          </p:txBody>
        </p:sp>
        <p:cxnSp>
          <p:nvCxnSpPr>
            <p:cNvPr id="252" name="Straight Connector 251">
              <a:extLst>
                <a:ext uri="{FF2B5EF4-FFF2-40B4-BE49-F238E27FC236}">
                  <a16:creationId xmlns:a16="http://schemas.microsoft.com/office/drawing/2014/main" id="{D39EAB31-562A-47AC-9697-08CE7DAD7712}"/>
                </a:ext>
              </a:extLst>
            </p:cNvPr>
            <p:cNvCxnSpPr>
              <a:stCxn id="249" idx="0"/>
              <a:endCxn id="250" idx="2"/>
            </p:cNvCxnSpPr>
            <p:nvPr/>
          </p:nvCxnSpPr>
          <p:spPr bwMode="auto">
            <a:xfrm flipV="1">
              <a:off x="2703679" y="2073868"/>
              <a:ext cx="201443" cy="67457"/>
            </a:xfrm>
            <a:prstGeom prst="line">
              <a:avLst/>
            </a:prstGeom>
            <a:noFill/>
            <a:ln w="9525" cap="flat" cmpd="sng" algn="ctr">
              <a:solidFill>
                <a:srgbClr val="304C89"/>
              </a:solidFill>
              <a:prstDash val="solid"/>
              <a:round/>
              <a:headEnd type="none" w="med" len="med"/>
              <a:tailEnd type="none" w="med" len="med"/>
            </a:ln>
            <a:effectLst/>
          </p:spPr>
        </p:cxnSp>
        <p:cxnSp>
          <p:nvCxnSpPr>
            <p:cNvPr id="253" name="Straight Connector 252">
              <a:extLst>
                <a:ext uri="{FF2B5EF4-FFF2-40B4-BE49-F238E27FC236}">
                  <a16:creationId xmlns:a16="http://schemas.microsoft.com/office/drawing/2014/main" id="{81C745ED-6332-46D0-A365-58083CCF6A9C}"/>
                </a:ext>
              </a:extLst>
            </p:cNvPr>
            <p:cNvCxnSpPr>
              <a:stCxn id="250" idx="2"/>
              <a:endCxn id="251" idx="0"/>
            </p:cNvCxnSpPr>
            <p:nvPr/>
          </p:nvCxnSpPr>
          <p:spPr bwMode="auto">
            <a:xfrm>
              <a:off x="2905122" y="2073868"/>
              <a:ext cx="173034" cy="67457"/>
            </a:xfrm>
            <a:prstGeom prst="line">
              <a:avLst/>
            </a:prstGeom>
            <a:noFill/>
            <a:ln w="9525" cap="flat" cmpd="sng" algn="ctr">
              <a:solidFill>
                <a:srgbClr val="304C89"/>
              </a:solidFill>
              <a:prstDash val="solid"/>
              <a:round/>
              <a:headEnd type="none" w="med" len="med"/>
              <a:tailEnd type="none" w="med" len="med"/>
            </a:ln>
            <a:effectLst/>
          </p:spPr>
        </p:cxnSp>
        <p:cxnSp>
          <p:nvCxnSpPr>
            <p:cNvPr id="254" name="Straight Connector 253">
              <a:extLst>
                <a:ext uri="{FF2B5EF4-FFF2-40B4-BE49-F238E27FC236}">
                  <a16:creationId xmlns:a16="http://schemas.microsoft.com/office/drawing/2014/main" id="{BA044ACD-1E33-42A4-B738-3743D402F104}"/>
                </a:ext>
              </a:extLst>
            </p:cNvPr>
            <p:cNvCxnSpPr/>
            <p:nvPr/>
          </p:nvCxnSpPr>
          <p:spPr bwMode="auto">
            <a:xfrm>
              <a:off x="2822400" y="2227556"/>
              <a:ext cx="137034" cy="0"/>
            </a:xfrm>
            <a:prstGeom prst="line">
              <a:avLst/>
            </a:prstGeom>
            <a:noFill/>
            <a:ln w="9525" cap="flat" cmpd="sng" algn="ctr">
              <a:solidFill>
                <a:srgbClr val="304C89"/>
              </a:solidFill>
              <a:prstDash val="solid"/>
              <a:round/>
              <a:headEnd type="none" w="med" len="med"/>
              <a:tailEnd type="none" w="med" len="med"/>
            </a:ln>
            <a:effectLst/>
          </p:spPr>
        </p:cxnSp>
      </p:grpSp>
      <p:grpSp>
        <p:nvGrpSpPr>
          <p:cNvPr id="255" name="Group 254">
            <a:extLst>
              <a:ext uri="{FF2B5EF4-FFF2-40B4-BE49-F238E27FC236}">
                <a16:creationId xmlns:a16="http://schemas.microsoft.com/office/drawing/2014/main" id="{63BC5F78-EEF4-4217-A06B-FDB2D0A25C74}"/>
              </a:ext>
            </a:extLst>
          </p:cNvPr>
          <p:cNvGrpSpPr/>
          <p:nvPr/>
        </p:nvGrpSpPr>
        <p:grpSpPr>
          <a:xfrm>
            <a:off x="8167857" y="4162913"/>
            <a:ext cx="815787" cy="549772"/>
            <a:chOff x="2584957" y="1901405"/>
            <a:chExt cx="611920" cy="412383"/>
          </a:xfrm>
        </p:grpSpPr>
        <p:sp>
          <p:nvSpPr>
            <p:cNvPr id="256" name="Rounded Rectangle 221">
              <a:extLst>
                <a:ext uri="{FF2B5EF4-FFF2-40B4-BE49-F238E27FC236}">
                  <a16:creationId xmlns:a16="http://schemas.microsoft.com/office/drawing/2014/main" id="{5FBD6977-5B63-46B5-B2A5-4D3129411FCD}"/>
                </a:ext>
              </a:extLst>
            </p:cNvPr>
            <p:cNvSpPr/>
            <p:nvPr/>
          </p:nvSpPr>
          <p:spPr>
            <a:xfrm>
              <a:off x="2584957" y="2141325"/>
              <a:ext cx="237443" cy="172463"/>
            </a:xfrm>
            <a:prstGeom prst="roundRect">
              <a:avLst/>
            </a:prstGeom>
            <a:solidFill>
              <a:srgbClr val="00AEEF">
                <a:lumMod val="50000"/>
              </a:srgbClr>
            </a:solidFill>
            <a:ln w="9525" cap="flat">
              <a:noFill/>
              <a:prstDash val="solid"/>
              <a:round/>
            </a:ln>
            <a:effectLst/>
            <a:sp3d/>
          </p:spPr>
          <p:txBody>
            <a:bodyPr rot="0" spcFirstLastPara="1" vertOverflow="overflow" horzOverflow="overflow" vert="horz" wrap="square" lIns="60949" tIns="60949" rIns="60949" bIns="60949" numCol="1" spcCol="38100" rtlCol="0" anchor="ctr">
              <a:noAutofit/>
            </a:bodyPr>
            <a:lstStyle/>
            <a:p>
              <a:pPr algn="ctr" defTabSz="543705">
                <a:defRPr/>
              </a:pPr>
              <a:r>
                <a:rPr lang="en-US" sz="1067" kern="0" dirty="0">
                  <a:solidFill>
                    <a:srgbClr val="FFFFFF"/>
                  </a:solidFill>
                  <a:latin typeface="Calibri"/>
                  <a:ea typeface="Calibri"/>
                  <a:cs typeface="Calibri"/>
                  <a:sym typeface="Calibri"/>
                </a:rPr>
                <a:t>1</a:t>
              </a:r>
            </a:p>
          </p:txBody>
        </p:sp>
        <p:sp>
          <p:nvSpPr>
            <p:cNvPr id="257" name="Rounded Rectangle 222">
              <a:extLst>
                <a:ext uri="{FF2B5EF4-FFF2-40B4-BE49-F238E27FC236}">
                  <a16:creationId xmlns:a16="http://schemas.microsoft.com/office/drawing/2014/main" id="{0C866934-B7D7-4ABA-A531-BB2E81DE8ECA}"/>
                </a:ext>
              </a:extLst>
            </p:cNvPr>
            <p:cNvSpPr/>
            <p:nvPr/>
          </p:nvSpPr>
          <p:spPr>
            <a:xfrm>
              <a:off x="2786400" y="1901405"/>
              <a:ext cx="237443" cy="172463"/>
            </a:xfrm>
            <a:prstGeom prst="roundRect">
              <a:avLst/>
            </a:prstGeom>
            <a:solidFill>
              <a:srgbClr val="00AEEF">
                <a:lumMod val="50000"/>
              </a:srgbClr>
            </a:solidFill>
            <a:ln w="9525" cap="flat">
              <a:noFill/>
              <a:prstDash val="solid"/>
              <a:round/>
            </a:ln>
            <a:effectLst/>
            <a:sp3d/>
          </p:spPr>
          <p:txBody>
            <a:bodyPr rot="0" spcFirstLastPara="1" vertOverflow="overflow" horzOverflow="overflow" vert="horz" wrap="square" lIns="60949" tIns="60949" rIns="60949" bIns="60949" numCol="1" spcCol="38100" rtlCol="0" anchor="ctr">
              <a:noAutofit/>
            </a:bodyPr>
            <a:lstStyle/>
            <a:p>
              <a:pPr algn="ctr" defTabSz="543705">
                <a:defRPr/>
              </a:pPr>
              <a:r>
                <a:rPr lang="en-US" sz="1067" kern="0" dirty="0">
                  <a:solidFill>
                    <a:srgbClr val="FFFFFF"/>
                  </a:solidFill>
                  <a:latin typeface="Calibri"/>
                  <a:ea typeface="Calibri"/>
                  <a:cs typeface="Calibri"/>
                  <a:sym typeface="Calibri"/>
                </a:rPr>
                <a:t>2</a:t>
              </a:r>
            </a:p>
          </p:txBody>
        </p:sp>
        <p:sp>
          <p:nvSpPr>
            <p:cNvPr id="258" name="Rounded Rectangle 223">
              <a:extLst>
                <a:ext uri="{FF2B5EF4-FFF2-40B4-BE49-F238E27FC236}">
                  <a16:creationId xmlns:a16="http://schemas.microsoft.com/office/drawing/2014/main" id="{0ACF939A-6940-43D3-ACD3-B10610631C55}"/>
                </a:ext>
              </a:extLst>
            </p:cNvPr>
            <p:cNvSpPr/>
            <p:nvPr/>
          </p:nvSpPr>
          <p:spPr>
            <a:xfrm>
              <a:off x="2959434" y="2141325"/>
              <a:ext cx="237443" cy="172463"/>
            </a:xfrm>
            <a:prstGeom prst="roundRect">
              <a:avLst/>
            </a:prstGeom>
            <a:solidFill>
              <a:srgbClr val="00AEEF">
                <a:lumMod val="50000"/>
              </a:srgbClr>
            </a:solidFill>
            <a:ln w="9525" cap="flat">
              <a:noFill/>
              <a:prstDash val="solid"/>
              <a:round/>
            </a:ln>
            <a:effectLst/>
            <a:sp3d/>
          </p:spPr>
          <p:txBody>
            <a:bodyPr rot="0" spcFirstLastPara="1" vertOverflow="overflow" horzOverflow="overflow" vert="horz" wrap="square" lIns="60949" tIns="60949" rIns="60949" bIns="60949" numCol="1" spcCol="38100" rtlCol="0" anchor="ctr">
              <a:noAutofit/>
            </a:bodyPr>
            <a:lstStyle/>
            <a:p>
              <a:pPr algn="ctr" defTabSz="543705">
                <a:defRPr/>
              </a:pPr>
              <a:r>
                <a:rPr lang="en-US" sz="1067" kern="0" dirty="0">
                  <a:solidFill>
                    <a:srgbClr val="FFFFFF"/>
                  </a:solidFill>
                  <a:latin typeface="Calibri"/>
                  <a:ea typeface="Calibri"/>
                  <a:cs typeface="Calibri"/>
                  <a:sym typeface="Calibri"/>
                </a:rPr>
                <a:t>N</a:t>
              </a:r>
            </a:p>
          </p:txBody>
        </p:sp>
        <p:cxnSp>
          <p:nvCxnSpPr>
            <p:cNvPr id="259" name="Straight Connector 258">
              <a:extLst>
                <a:ext uri="{FF2B5EF4-FFF2-40B4-BE49-F238E27FC236}">
                  <a16:creationId xmlns:a16="http://schemas.microsoft.com/office/drawing/2014/main" id="{C33EB7DE-FD54-4CA4-8F67-19B7618B1BA1}"/>
                </a:ext>
              </a:extLst>
            </p:cNvPr>
            <p:cNvCxnSpPr>
              <a:stCxn id="256" idx="0"/>
              <a:endCxn id="257" idx="2"/>
            </p:cNvCxnSpPr>
            <p:nvPr/>
          </p:nvCxnSpPr>
          <p:spPr bwMode="auto">
            <a:xfrm flipV="1">
              <a:off x="2703679" y="2073868"/>
              <a:ext cx="201443" cy="67457"/>
            </a:xfrm>
            <a:prstGeom prst="line">
              <a:avLst/>
            </a:prstGeom>
            <a:noFill/>
            <a:ln w="9525" cap="flat" cmpd="sng" algn="ctr">
              <a:solidFill>
                <a:srgbClr val="304C89"/>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074BE6F1-2B7F-44D0-B945-ED0326E48290}"/>
                </a:ext>
              </a:extLst>
            </p:cNvPr>
            <p:cNvCxnSpPr>
              <a:stCxn id="257" idx="2"/>
              <a:endCxn id="258" idx="0"/>
            </p:cNvCxnSpPr>
            <p:nvPr/>
          </p:nvCxnSpPr>
          <p:spPr bwMode="auto">
            <a:xfrm>
              <a:off x="2905122" y="2073868"/>
              <a:ext cx="173034" cy="67457"/>
            </a:xfrm>
            <a:prstGeom prst="line">
              <a:avLst/>
            </a:prstGeom>
            <a:noFill/>
            <a:ln w="9525" cap="flat" cmpd="sng" algn="ctr">
              <a:solidFill>
                <a:srgbClr val="304C89"/>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BA4E9934-8D1F-4B18-9D35-D697593BEADD}"/>
                </a:ext>
              </a:extLst>
            </p:cNvPr>
            <p:cNvCxnSpPr/>
            <p:nvPr/>
          </p:nvCxnSpPr>
          <p:spPr bwMode="auto">
            <a:xfrm>
              <a:off x="2822400" y="2227556"/>
              <a:ext cx="137034" cy="0"/>
            </a:xfrm>
            <a:prstGeom prst="line">
              <a:avLst/>
            </a:prstGeom>
            <a:noFill/>
            <a:ln w="9525" cap="flat" cmpd="sng" algn="ctr">
              <a:solidFill>
                <a:srgbClr val="304C89"/>
              </a:solidFill>
              <a:prstDash val="solid"/>
              <a:round/>
              <a:headEnd type="none" w="med" len="med"/>
              <a:tailEnd type="none" w="med" len="med"/>
            </a:ln>
            <a:effectLst/>
          </p:spPr>
        </p:cxnSp>
      </p:grpSp>
      <p:cxnSp>
        <p:nvCxnSpPr>
          <p:cNvPr id="262" name="Straight Connector 261">
            <a:extLst>
              <a:ext uri="{FF2B5EF4-FFF2-40B4-BE49-F238E27FC236}">
                <a16:creationId xmlns:a16="http://schemas.microsoft.com/office/drawing/2014/main" id="{AA49BCEE-EEA7-4714-A5D3-07E920E742BB}"/>
              </a:ext>
            </a:extLst>
          </p:cNvPr>
          <p:cNvCxnSpPr>
            <a:cxnSpLocks/>
          </p:cNvCxnSpPr>
          <p:nvPr/>
        </p:nvCxnSpPr>
        <p:spPr>
          <a:xfrm flipV="1">
            <a:off x="2221725" y="4289768"/>
            <a:ext cx="1564975" cy="20680"/>
          </a:xfrm>
          <a:prstGeom prst="line">
            <a:avLst/>
          </a:prstGeom>
          <a:noFill/>
          <a:ln w="12700" cap="flat">
            <a:solidFill>
              <a:srgbClr val="304C89"/>
            </a:solidFill>
            <a:prstDash val="dash"/>
            <a:round/>
            <a:tailEnd type="none" w="lg" len="lg"/>
          </a:ln>
          <a:effectLst/>
          <a:sp3d/>
        </p:spPr>
      </p:cxnSp>
      <p:cxnSp>
        <p:nvCxnSpPr>
          <p:cNvPr id="263" name="Straight Connector 262">
            <a:extLst>
              <a:ext uri="{FF2B5EF4-FFF2-40B4-BE49-F238E27FC236}">
                <a16:creationId xmlns:a16="http://schemas.microsoft.com/office/drawing/2014/main" id="{FACDE423-CB6A-4FA5-B55B-4EFEE1189CFE}"/>
              </a:ext>
            </a:extLst>
          </p:cNvPr>
          <p:cNvCxnSpPr/>
          <p:nvPr/>
        </p:nvCxnSpPr>
        <p:spPr>
          <a:xfrm flipV="1">
            <a:off x="2326314" y="1298050"/>
            <a:ext cx="1369268" cy="1"/>
          </a:xfrm>
          <a:prstGeom prst="line">
            <a:avLst/>
          </a:prstGeom>
          <a:noFill/>
          <a:ln w="12700" cap="flat">
            <a:solidFill>
              <a:srgbClr val="304C89"/>
            </a:solidFill>
            <a:prstDash val="dash"/>
            <a:round/>
            <a:tailEnd type="none" w="lg" len="lg"/>
          </a:ln>
          <a:effectLst/>
          <a:sp3d/>
        </p:spPr>
      </p:cxnSp>
      <p:cxnSp>
        <p:nvCxnSpPr>
          <p:cNvPr id="264" name="Straight Connector 263">
            <a:extLst>
              <a:ext uri="{FF2B5EF4-FFF2-40B4-BE49-F238E27FC236}">
                <a16:creationId xmlns:a16="http://schemas.microsoft.com/office/drawing/2014/main" id="{50CAC7EA-0A69-4400-B1C4-10834C587E05}"/>
              </a:ext>
            </a:extLst>
          </p:cNvPr>
          <p:cNvCxnSpPr/>
          <p:nvPr/>
        </p:nvCxnSpPr>
        <p:spPr>
          <a:xfrm flipV="1">
            <a:off x="2332391" y="2277322"/>
            <a:ext cx="1369268" cy="1"/>
          </a:xfrm>
          <a:prstGeom prst="line">
            <a:avLst/>
          </a:prstGeom>
          <a:noFill/>
          <a:ln w="12700" cap="flat">
            <a:solidFill>
              <a:srgbClr val="304C89"/>
            </a:solidFill>
            <a:prstDash val="dash"/>
            <a:round/>
            <a:tailEnd type="none" w="lg" len="lg"/>
          </a:ln>
          <a:effectLst/>
          <a:sp3d/>
        </p:spPr>
      </p:cxnSp>
      <p:sp>
        <p:nvSpPr>
          <p:cNvPr id="265" name="Rectangle 264">
            <a:extLst>
              <a:ext uri="{FF2B5EF4-FFF2-40B4-BE49-F238E27FC236}">
                <a16:creationId xmlns:a16="http://schemas.microsoft.com/office/drawing/2014/main" id="{CE94901D-F948-4FB5-B061-A61C88AA60C5}"/>
              </a:ext>
            </a:extLst>
          </p:cNvPr>
          <p:cNvSpPr/>
          <p:nvPr/>
        </p:nvSpPr>
        <p:spPr>
          <a:xfrm>
            <a:off x="2391122" y="3732048"/>
            <a:ext cx="1191902" cy="861728"/>
          </a:xfrm>
          <a:prstGeom prst="rect">
            <a:avLst/>
          </a:prstGeom>
        </p:spPr>
        <p:txBody>
          <a:bodyPr wrap="none" lIns="121875" tIns="60937" rIns="121875" bIns="60937">
            <a:spAutoFit/>
          </a:bodyPr>
          <a:lstStyle/>
          <a:p>
            <a:pPr algn="ctr" defTabSz="608855"/>
            <a:br>
              <a:rPr lang="en-US" sz="1600" b="1" dirty="0">
                <a:solidFill>
                  <a:schemeClr val="bg2"/>
                </a:solidFill>
                <a:latin typeface="Arial"/>
                <a:ea typeface="ＭＳ Ｐゴシック"/>
                <a:cs typeface="Arial" charset="0"/>
              </a:rPr>
            </a:br>
            <a:r>
              <a:rPr lang="en-US" sz="1600" b="1" dirty="0">
                <a:solidFill>
                  <a:schemeClr val="bg2"/>
                </a:solidFill>
                <a:latin typeface="Arial"/>
                <a:ea typeface="ＭＳ Ｐゴシック"/>
                <a:cs typeface="Arial" charset="0"/>
              </a:rPr>
              <a:t>IBM Code</a:t>
            </a:r>
            <a:br>
              <a:rPr lang="en-US" sz="1600" b="1" dirty="0">
                <a:solidFill>
                  <a:schemeClr val="bg2"/>
                </a:solidFill>
                <a:latin typeface="Arial"/>
                <a:ea typeface="ＭＳ Ｐゴシック"/>
                <a:cs typeface="Arial" charset="0"/>
              </a:rPr>
            </a:br>
            <a:r>
              <a:rPr lang="en-US" sz="1600" b="1" dirty="0">
                <a:solidFill>
                  <a:schemeClr val="bg2"/>
                </a:solidFill>
                <a:latin typeface="Arial"/>
                <a:ea typeface="ＭＳ Ｐゴシック"/>
                <a:cs typeface="Arial" charset="0"/>
              </a:rPr>
              <a:t>Patterns</a:t>
            </a:r>
          </a:p>
        </p:txBody>
      </p:sp>
      <p:sp>
        <p:nvSpPr>
          <p:cNvPr id="266" name="Rectangle 265">
            <a:extLst>
              <a:ext uri="{FF2B5EF4-FFF2-40B4-BE49-F238E27FC236}">
                <a16:creationId xmlns:a16="http://schemas.microsoft.com/office/drawing/2014/main" id="{86453994-3D3C-4B98-86B1-DE6BFAC52537}"/>
              </a:ext>
            </a:extLst>
          </p:cNvPr>
          <p:cNvSpPr/>
          <p:nvPr/>
        </p:nvSpPr>
        <p:spPr>
          <a:xfrm>
            <a:off x="2391122" y="1943471"/>
            <a:ext cx="1191902" cy="615507"/>
          </a:xfrm>
          <a:prstGeom prst="rect">
            <a:avLst/>
          </a:prstGeom>
        </p:spPr>
        <p:txBody>
          <a:bodyPr wrap="none" lIns="121875" tIns="60937" rIns="121875" bIns="60937">
            <a:spAutoFit/>
          </a:bodyPr>
          <a:lstStyle/>
          <a:p>
            <a:pPr algn="ctr" defTabSz="608855"/>
            <a:r>
              <a:rPr lang="en-US" sz="1600" b="1" dirty="0">
                <a:solidFill>
                  <a:schemeClr val="bg2"/>
                </a:solidFill>
                <a:latin typeface="Arial"/>
                <a:ea typeface="ＭＳ Ｐゴシック"/>
                <a:cs typeface="Arial" charset="0"/>
              </a:rPr>
              <a:t>IBM Code</a:t>
            </a:r>
            <a:br>
              <a:rPr lang="en-US" sz="1600" b="1" dirty="0">
                <a:solidFill>
                  <a:schemeClr val="bg2"/>
                </a:solidFill>
                <a:latin typeface="Arial"/>
                <a:ea typeface="ＭＳ Ｐゴシック"/>
                <a:cs typeface="Arial" charset="0"/>
              </a:rPr>
            </a:br>
            <a:r>
              <a:rPr lang="en-US" sz="1600" b="1" dirty="0">
                <a:solidFill>
                  <a:schemeClr val="bg2"/>
                </a:solidFill>
                <a:latin typeface="Arial"/>
                <a:ea typeface="ＭＳ Ｐゴシック"/>
                <a:cs typeface="Arial" charset="0"/>
              </a:rPr>
              <a:t>Content</a:t>
            </a:r>
          </a:p>
        </p:txBody>
      </p:sp>
      <p:sp>
        <p:nvSpPr>
          <p:cNvPr id="267" name="Rectangle 266">
            <a:extLst>
              <a:ext uri="{FF2B5EF4-FFF2-40B4-BE49-F238E27FC236}">
                <a16:creationId xmlns:a16="http://schemas.microsoft.com/office/drawing/2014/main" id="{73A16892-5C1E-45F9-9C67-0117F0B6321A}"/>
              </a:ext>
            </a:extLst>
          </p:cNvPr>
          <p:cNvSpPr/>
          <p:nvPr/>
        </p:nvSpPr>
        <p:spPr>
          <a:xfrm>
            <a:off x="2390589" y="985225"/>
            <a:ext cx="1374644" cy="615507"/>
          </a:xfrm>
          <a:prstGeom prst="rect">
            <a:avLst/>
          </a:prstGeom>
        </p:spPr>
        <p:txBody>
          <a:bodyPr wrap="none" lIns="121875" tIns="60937" rIns="121875" bIns="60937">
            <a:spAutoFit/>
          </a:bodyPr>
          <a:lstStyle/>
          <a:p>
            <a:pPr algn="ctr" defTabSz="608855"/>
            <a:r>
              <a:rPr lang="en-US" sz="1600" b="1" dirty="0">
                <a:solidFill>
                  <a:schemeClr val="bg2"/>
                </a:solidFill>
                <a:latin typeface="Arial"/>
                <a:ea typeface="ＭＳ Ｐゴシック"/>
                <a:cs typeface="Arial" charset="0"/>
              </a:rPr>
              <a:t>IBM Code</a:t>
            </a:r>
            <a:br>
              <a:rPr lang="en-US" sz="1600" b="1" dirty="0">
                <a:solidFill>
                  <a:schemeClr val="bg2"/>
                </a:solidFill>
                <a:latin typeface="Arial"/>
                <a:ea typeface="ＭＳ Ｐゴシック"/>
                <a:cs typeface="Arial" charset="0"/>
              </a:rPr>
            </a:br>
            <a:r>
              <a:rPr lang="en-US" sz="1600" b="1" dirty="0">
                <a:solidFill>
                  <a:schemeClr val="bg2"/>
                </a:solidFill>
                <a:latin typeface="Arial"/>
                <a:ea typeface="ＭＳ Ｐゴシック"/>
                <a:cs typeface="Arial" charset="0"/>
              </a:rPr>
              <a:t>Community</a:t>
            </a:r>
          </a:p>
        </p:txBody>
      </p:sp>
      <p:grpSp>
        <p:nvGrpSpPr>
          <p:cNvPr id="268" name="Group 267">
            <a:extLst>
              <a:ext uri="{FF2B5EF4-FFF2-40B4-BE49-F238E27FC236}">
                <a16:creationId xmlns:a16="http://schemas.microsoft.com/office/drawing/2014/main" id="{106A766E-AC05-4DED-BEB8-468BC4046146}"/>
              </a:ext>
            </a:extLst>
          </p:cNvPr>
          <p:cNvGrpSpPr/>
          <p:nvPr/>
        </p:nvGrpSpPr>
        <p:grpSpPr>
          <a:xfrm>
            <a:off x="8549077" y="2214635"/>
            <a:ext cx="582964" cy="123331"/>
            <a:chOff x="4478400" y="4053340"/>
            <a:chExt cx="437280" cy="92510"/>
          </a:xfrm>
        </p:grpSpPr>
        <p:sp>
          <p:nvSpPr>
            <p:cNvPr id="269" name="Oval 268">
              <a:extLst>
                <a:ext uri="{FF2B5EF4-FFF2-40B4-BE49-F238E27FC236}">
                  <a16:creationId xmlns:a16="http://schemas.microsoft.com/office/drawing/2014/main" id="{736551BA-89A7-40FB-B6AA-664A2DFB1814}"/>
                </a:ext>
              </a:extLst>
            </p:cNvPr>
            <p:cNvSpPr/>
            <p:nvPr/>
          </p:nvSpPr>
          <p:spPr bwMode="auto">
            <a:xfrm>
              <a:off x="44784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70" name="Oval 269">
              <a:extLst>
                <a:ext uri="{FF2B5EF4-FFF2-40B4-BE49-F238E27FC236}">
                  <a16:creationId xmlns:a16="http://schemas.microsoft.com/office/drawing/2014/main" id="{E44E7A90-4155-48FF-A666-E5BE541E2AAF}"/>
                </a:ext>
              </a:extLst>
            </p:cNvPr>
            <p:cNvSpPr/>
            <p:nvPr/>
          </p:nvSpPr>
          <p:spPr bwMode="auto">
            <a:xfrm>
              <a:off x="46452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71" name="Oval 270">
              <a:extLst>
                <a:ext uri="{FF2B5EF4-FFF2-40B4-BE49-F238E27FC236}">
                  <a16:creationId xmlns:a16="http://schemas.microsoft.com/office/drawing/2014/main" id="{61EF8E0D-82EC-4A10-9BE9-453EDE502B8D}"/>
                </a:ext>
              </a:extLst>
            </p:cNvPr>
            <p:cNvSpPr/>
            <p:nvPr/>
          </p:nvSpPr>
          <p:spPr bwMode="auto">
            <a:xfrm>
              <a:off x="48120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grpSp>
      <p:sp>
        <p:nvSpPr>
          <p:cNvPr id="272" name="Rounded Rectangle 106">
            <a:extLst>
              <a:ext uri="{FF2B5EF4-FFF2-40B4-BE49-F238E27FC236}">
                <a16:creationId xmlns:a16="http://schemas.microsoft.com/office/drawing/2014/main" id="{CB249079-06E3-49A3-A161-4EA9AC4C80F2}"/>
              </a:ext>
            </a:extLst>
          </p:cNvPr>
          <p:cNvSpPr/>
          <p:nvPr/>
        </p:nvSpPr>
        <p:spPr bwMode="auto">
          <a:xfrm>
            <a:off x="5252980" y="2924755"/>
            <a:ext cx="1088197" cy="542531"/>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189" fontAlgn="base">
              <a:lnSpc>
                <a:spcPct val="90000"/>
              </a:lnSpc>
              <a:spcBef>
                <a:spcPct val="0"/>
              </a:spcBef>
              <a:spcAft>
                <a:spcPct val="0"/>
              </a:spcAft>
              <a:defRPr/>
            </a:pPr>
            <a:r>
              <a:rPr lang="en-US" sz="1200" kern="0" dirty="0">
                <a:solidFill>
                  <a:srgbClr val="323232"/>
                </a:solidFill>
                <a:latin typeface="HelvNeue for IBM"/>
                <a:cs typeface="Arial" charset="0"/>
              </a:rPr>
              <a:t>BOT Asset</a:t>
            </a:r>
            <a:br>
              <a:rPr lang="en-US" sz="1200" kern="0" dirty="0">
                <a:solidFill>
                  <a:srgbClr val="323232"/>
                </a:solidFill>
                <a:latin typeface="HelvNeue for IBM"/>
                <a:cs typeface="Arial" charset="0"/>
              </a:rPr>
            </a:br>
            <a:r>
              <a:rPr lang="en-US" sz="1200" kern="0" dirty="0">
                <a:solidFill>
                  <a:srgbClr val="323232"/>
                </a:solidFill>
                <a:latin typeface="HelvNeue for IBM"/>
                <a:cs typeface="Arial" charset="0"/>
              </a:rPr>
              <a:t>Exchange</a:t>
            </a:r>
          </a:p>
        </p:txBody>
      </p:sp>
      <p:sp>
        <p:nvSpPr>
          <p:cNvPr id="273" name="Rounded Rectangle 107">
            <a:extLst>
              <a:ext uri="{FF2B5EF4-FFF2-40B4-BE49-F238E27FC236}">
                <a16:creationId xmlns:a16="http://schemas.microsoft.com/office/drawing/2014/main" id="{380A6BCB-D6E9-4CB3-A6D3-8A3D902829B5}"/>
              </a:ext>
            </a:extLst>
          </p:cNvPr>
          <p:cNvSpPr/>
          <p:nvPr/>
        </p:nvSpPr>
        <p:spPr bwMode="auto">
          <a:xfrm>
            <a:off x="4033996" y="2929180"/>
            <a:ext cx="1088197" cy="542531"/>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189" fontAlgn="base">
              <a:lnSpc>
                <a:spcPct val="90000"/>
              </a:lnSpc>
              <a:spcBef>
                <a:spcPct val="0"/>
              </a:spcBef>
              <a:spcAft>
                <a:spcPct val="0"/>
              </a:spcAft>
              <a:defRPr/>
            </a:pPr>
            <a:r>
              <a:rPr lang="en-US" sz="1200" kern="0" dirty="0">
                <a:solidFill>
                  <a:srgbClr val="323232"/>
                </a:solidFill>
                <a:latin typeface="HelvNeue for IBM"/>
                <a:cs typeface="Arial" charset="0"/>
              </a:rPr>
              <a:t>Industry </a:t>
            </a:r>
            <a:br>
              <a:rPr lang="en-US" sz="1200" kern="0" dirty="0">
                <a:solidFill>
                  <a:srgbClr val="323232"/>
                </a:solidFill>
                <a:latin typeface="HelvNeue for IBM"/>
                <a:cs typeface="Arial" charset="0"/>
              </a:rPr>
            </a:br>
            <a:r>
              <a:rPr lang="en-US" sz="1200" kern="0" dirty="0">
                <a:solidFill>
                  <a:srgbClr val="323232"/>
                </a:solidFill>
                <a:latin typeface="HelvNeue for IBM"/>
                <a:cs typeface="Arial" charset="0"/>
              </a:rPr>
              <a:t>Patterns</a:t>
            </a:r>
          </a:p>
        </p:txBody>
      </p:sp>
      <p:sp>
        <p:nvSpPr>
          <p:cNvPr id="274" name="Rounded Rectangle 110">
            <a:extLst>
              <a:ext uri="{FF2B5EF4-FFF2-40B4-BE49-F238E27FC236}">
                <a16:creationId xmlns:a16="http://schemas.microsoft.com/office/drawing/2014/main" id="{74734006-864A-4B4B-870A-F5DE238CCFC4}"/>
              </a:ext>
            </a:extLst>
          </p:cNvPr>
          <p:cNvSpPr/>
          <p:nvPr/>
        </p:nvSpPr>
        <p:spPr bwMode="auto">
          <a:xfrm>
            <a:off x="3928206" y="2005035"/>
            <a:ext cx="1088197" cy="542531"/>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189" fontAlgn="base">
              <a:lnSpc>
                <a:spcPct val="90000"/>
              </a:lnSpc>
              <a:spcBef>
                <a:spcPct val="0"/>
              </a:spcBef>
              <a:spcAft>
                <a:spcPct val="0"/>
              </a:spcAft>
              <a:defRPr/>
            </a:pPr>
            <a:r>
              <a:rPr lang="en-US" sz="1200" kern="0" dirty="0">
                <a:solidFill>
                  <a:srgbClr val="323232"/>
                </a:solidFill>
                <a:latin typeface="HelvNeue for IBM"/>
                <a:cs typeface="Arial" charset="0"/>
              </a:rPr>
              <a:t>How-to</a:t>
            </a:r>
          </a:p>
        </p:txBody>
      </p:sp>
      <p:sp>
        <p:nvSpPr>
          <p:cNvPr id="275" name="Rectangle 274">
            <a:extLst>
              <a:ext uri="{FF2B5EF4-FFF2-40B4-BE49-F238E27FC236}">
                <a16:creationId xmlns:a16="http://schemas.microsoft.com/office/drawing/2014/main" id="{80BA97BD-BFC3-4844-ACE3-19A28F5DC52A}"/>
              </a:ext>
            </a:extLst>
          </p:cNvPr>
          <p:cNvSpPr/>
          <p:nvPr/>
        </p:nvSpPr>
        <p:spPr>
          <a:xfrm rot="5400000">
            <a:off x="7018494" y="3492793"/>
            <a:ext cx="5701953" cy="425887"/>
          </a:xfrm>
          <a:prstGeom prst="rect">
            <a:avLst/>
          </a:prstGeom>
          <a:solidFill>
            <a:srgbClr val="00AEEF">
              <a:lumMod val="50000"/>
            </a:srgbClr>
          </a:solidFill>
          <a:ln w="9525" cap="flat">
            <a:noFill/>
            <a:prstDash val="solid"/>
            <a:round/>
          </a:ln>
          <a:effectLst/>
          <a:sp3d/>
        </p:spPr>
        <p:txBody>
          <a:bodyPr rot="0" spcFirstLastPara="1" vertOverflow="overflow" horzOverflow="overflow" vert="horz" wrap="square" lIns="60939" tIns="60939" rIns="60939" bIns="60939" numCol="1" spcCol="38092" rtlCol="0" anchor="ctr">
            <a:noAutofit/>
          </a:bodyPr>
          <a:lstStyle/>
          <a:p>
            <a:pPr algn="ctr" defTabSz="543705"/>
            <a:r>
              <a:rPr lang="en-US" sz="1600" b="1" kern="0" dirty="0">
                <a:solidFill>
                  <a:srgbClr val="FFFFFF"/>
                </a:solidFill>
                <a:latin typeface="Calibri"/>
                <a:ea typeface="Calibri"/>
                <a:cs typeface="Calibri"/>
              </a:rPr>
              <a:t>Open Source</a:t>
            </a:r>
          </a:p>
        </p:txBody>
      </p:sp>
      <p:sp>
        <p:nvSpPr>
          <p:cNvPr id="276" name="Rectangle 275">
            <a:extLst>
              <a:ext uri="{FF2B5EF4-FFF2-40B4-BE49-F238E27FC236}">
                <a16:creationId xmlns:a16="http://schemas.microsoft.com/office/drawing/2014/main" id="{C5AB79CA-0CE7-4A79-81F1-78B54860AD46}"/>
              </a:ext>
            </a:extLst>
          </p:cNvPr>
          <p:cNvSpPr/>
          <p:nvPr/>
        </p:nvSpPr>
        <p:spPr>
          <a:xfrm>
            <a:off x="3747331" y="6131399"/>
            <a:ext cx="5852845" cy="425887"/>
          </a:xfrm>
          <a:prstGeom prst="rect">
            <a:avLst/>
          </a:prstGeom>
          <a:solidFill>
            <a:srgbClr val="00AEEF">
              <a:lumMod val="50000"/>
            </a:srgbClr>
          </a:solidFill>
          <a:ln w="9525" cap="flat">
            <a:noFill/>
            <a:prstDash val="solid"/>
            <a:round/>
          </a:ln>
          <a:effectLst/>
          <a:sp3d/>
        </p:spPr>
        <p:txBody>
          <a:bodyPr rot="0" spcFirstLastPara="1" vertOverflow="overflow" horzOverflow="overflow" vert="horz" wrap="square" lIns="60939" tIns="60939" rIns="60939" bIns="60939" numCol="1" spcCol="38092" rtlCol="0" anchor="ctr">
            <a:noAutofit/>
          </a:bodyPr>
          <a:lstStyle/>
          <a:p>
            <a:pPr algn="ctr" defTabSz="543705"/>
            <a:r>
              <a:rPr lang="en-US" sz="1600" b="1" kern="0" dirty="0">
                <a:solidFill>
                  <a:srgbClr val="FFFFFF"/>
                </a:solidFill>
                <a:latin typeface="Calibri"/>
                <a:ea typeface="Calibri"/>
                <a:cs typeface="Calibri"/>
              </a:rPr>
              <a:t>IBM Code Infrastructure &amp; Technology Exchange</a:t>
            </a:r>
          </a:p>
        </p:txBody>
      </p:sp>
      <p:sp>
        <p:nvSpPr>
          <p:cNvPr id="277" name="Rectangle 276">
            <a:extLst>
              <a:ext uri="{FF2B5EF4-FFF2-40B4-BE49-F238E27FC236}">
                <a16:creationId xmlns:a16="http://schemas.microsoft.com/office/drawing/2014/main" id="{47BC6C4C-EC0D-48AB-992E-C1B66434D2E8}"/>
              </a:ext>
            </a:extLst>
          </p:cNvPr>
          <p:cNvSpPr/>
          <p:nvPr/>
        </p:nvSpPr>
        <p:spPr>
          <a:xfrm rot="5400000">
            <a:off x="7503324" y="3496039"/>
            <a:ext cx="5692373" cy="425887"/>
          </a:xfrm>
          <a:prstGeom prst="rect">
            <a:avLst/>
          </a:prstGeom>
          <a:solidFill>
            <a:srgbClr val="00AEEF">
              <a:lumMod val="50000"/>
            </a:srgbClr>
          </a:solidFill>
          <a:ln w="9525" cap="flat">
            <a:noFill/>
            <a:prstDash val="solid"/>
            <a:round/>
          </a:ln>
          <a:effectLst/>
          <a:sp3d/>
        </p:spPr>
        <p:txBody>
          <a:bodyPr rot="0" spcFirstLastPara="1" vertOverflow="overflow" horzOverflow="overflow" vert="horz" wrap="square" lIns="60939" tIns="60939" rIns="60939" bIns="60939" numCol="1" spcCol="38092" rtlCol="0" anchor="ctr">
            <a:noAutofit/>
          </a:bodyPr>
          <a:lstStyle/>
          <a:p>
            <a:pPr algn="ctr" defTabSz="543705"/>
            <a:r>
              <a:rPr lang="en-US" sz="1600" b="1" kern="0" dirty="0">
                <a:solidFill>
                  <a:srgbClr val="FFFFFF"/>
                </a:solidFill>
                <a:latin typeface="Calibri"/>
                <a:ea typeface="Calibri"/>
                <a:cs typeface="Calibri"/>
              </a:rPr>
              <a:t>Developer First Method &amp; Products</a:t>
            </a:r>
          </a:p>
        </p:txBody>
      </p:sp>
      <p:sp>
        <p:nvSpPr>
          <p:cNvPr id="278" name="Rounded Rectangle 117">
            <a:extLst>
              <a:ext uri="{FF2B5EF4-FFF2-40B4-BE49-F238E27FC236}">
                <a16:creationId xmlns:a16="http://schemas.microsoft.com/office/drawing/2014/main" id="{7F7543C3-4757-4B55-A9EF-C2FBA8C718AE}"/>
              </a:ext>
            </a:extLst>
          </p:cNvPr>
          <p:cNvSpPr/>
          <p:nvPr/>
        </p:nvSpPr>
        <p:spPr bwMode="auto">
          <a:xfrm>
            <a:off x="5138518" y="2005035"/>
            <a:ext cx="1088197" cy="542531"/>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189" fontAlgn="base">
              <a:lnSpc>
                <a:spcPct val="90000"/>
              </a:lnSpc>
              <a:spcBef>
                <a:spcPct val="0"/>
              </a:spcBef>
              <a:spcAft>
                <a:spcPct val="0"/>
              </a:spcAft>
              <a:defRPr/>
            </a:pPr>
            <a:r>
              <a:rPr lang="en-US" sz="1200" kern="0" dirty="0">
                <a:solidFill>
                  <a:srgbClr val="323232"/>
                </a:solidFill>
                <a:latin typeface="HelvNeue for IBM"/>
                <a:cs typeface="Arial" charset="0"/>
              </a:rPr>
              <a:t>Tech Talks</a:t>
            </a:r>
          </a:p>
        </p:txBody>
      </p:sp>
      <p:sp>
        <p:nvSpPr>
          <p:cNvPr id="279" name="Rounded Rectangle 118">
            <a:extLst>
              <a:ext uri="{FF2B5EF4-FFF2-40B4-BE49-F238E27FC236}">
                <a16:creationId xmlns:a16="http://schemas.microsoft.com/office/drawing/2014/main" id="{CB6C9105-FC71-447B-BF55-EA8B1A1784BB}"/>
              </a:ext>
            </a:extLst>
          </p:cNvPr>
          <p:cNvSpPr/>
          <p:nvPr/>
        </p:nvSpPr>
        <p:spPr bwMode="auto">
          <a:xfrm>
            <a:off x="6337338" y="2005035"/>
            <a:ext cx="1088197" cy="542531"/>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189" fontAlgn="base">
              <a:lnSpc>
                <a:spcPct val="90000"/>
              </a:lnSpc>
              <a:spcBef>
                <a:spcPct val="0"/>
              </a:spcBef>
              <a:spcAft>
                <a:spcPct val="0"/>
              </a:spcAft>
              <a:defRPr/>
            </a:pPr>
            <a:r>
              <a:rPr lang="en-US" sz="1200" kern="0" dirty="0">
                <a:solidFill>
                  <a:srgbClr val="323232"/>
                </a:solidFill>
                <a:latin typeface="HelvNeue for IBM"/>
                <a:cs typeface="Arial" charset="0"/>
              </a:rPr>
              <a:t>Blogs</a:t>
            </a:r>
          </a:p>
        </p:txBody>
      </p:sp>
      <p:grpSp>
        <p:nvGrpSpPr>
          <p:cNvPr id="280" name="Group 279">
            <a:extLst>
              <a:ext uri="{FF2B5EF4-FFF2-40B4-BE49-F238E27FC236}">
                <a16:creationId xmlns:a16="http://schemas.microsoft.com/office/drawing/2014/main" id="{BBBB89C1-B031-4419-95A2-74DCBB974417}"/>
              </a:ext>
            </a:extLst>
          </p:cNvPr>
          <p:cNvGrpSpPr/>
          <p:nvPr/>
        </p:nvGrpSpPr>
        <p:grpSpPr>
          <a:xfrm>
            <a:off x="6558243" y="3114795"/>
            <a:ext cx="582964" cy="123331"/>
            <a:chOff x="4478400" y="4053340"/>
            <a:chExt cx="437280" cy="92510"/>
          </a:xfrm>
        </p:grpSpPr>
        <p:sp>
          <p:nvSpPr>
            <p:cNvPr id="281" name="Oval 280">
              <a:extLst>
                <a:ext uri="{FF2B5EF4-FFF2-40B4-BE49-F238E27FC236}">
                  <a16:creationId xmlns:a16="http://schemas.microsoft.com/office/drawing/2014/main" id="{B8AC5FE0-8F0A-41FA-BC5B-7D1678DBFA4A}"/>
                </a:ext>
              </a:extLst>
            </p:cNvPr>
            <p:cNvSpPr/>
            <p:nvPr/>
          </p:nvSpPr>
          <p:spPr bwMode="auto">
            <a:xfrm>
              <a:off x="44784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82" name="Oval 281">
              <a:extLst>
                <a:ext uri="{FF2B5EF4-FFF2-40B4-BE49-F238E27FC236}">
                  <a16:creationId xmlns:a16="http://schemas.microsoft.com/office/drawing/2014/main" id="{A0ED30F1-A3FD-48A3-8DAF-9AB4FE310059}"/>
                </a:ext>
              </a:extLst>
            </p:cNvPr>
            <p:cNvSpPr/>
            <p:nvPr/>
          </p:nvSpPr>
          <p:spPr bwMode="auto">
            <a:xfrm>
              <a:off x="46452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83" name="Oval 282">
              <a:extLst>
                <a:ext uri="{FF2B5EF4-FFF2-40B4-BE49-F238E27FC236}">
                  <a16:creationId xmlns:a16="http://schemas.microsoft.com/office/drawing/2014/main" id="{9F8D9D37-72F0-419E-9539-A06EECC52E36}"/>
                </a:ext>
              </a:extLst>
            </p:cNvPr>
            <p:cNvSpPr/>
            <p:nvPr/>
          </p:nvSpPr>
          <p:spPr bwMode="auto">
            <a:xfrm>
              <a:off x="48120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grpSp>
      <p:sp>
        <p:nvSpPr>
          <p:cNvPr id="284" name="Rectangle 283">
            <a:extLst>
              <a:ext uri="{FF2B5EF4-FFF2-40B4-BE49-F238E27FC236}">
                <a16:creationId xmlns:a16="http://schemas.microsoft.com/office/drawing/2014/main" id="{AD9C8E72-6D5C-4BA9-8EA5-B05959D6091B}"/>
              </a:ext>
            </a:extLst>
          </p:cNvPr>
          <p:cNvSpPr/>
          <p:nvPr/>
        </p:nvSpPr>
        <p:spPr>
          <a:xfrm>
            <a:off x="3766560" y="854759"/>
            <a:ext cx="5833616" cy="886583"/>
          </a:xfrm>
          <a:prstGeom prst="rect">
            <a:avLst/>
          </a:prstGeom>
          <a:solidFill>
            <a:srgbClr val="00B0F0"/>
          </a:solidFill>
          <a:ln w="9525" cap="flat">
            <a:noFill/>
            <a:prstDash val="solid"/>
            <a:round/>
          </a:ln>
          <a:effectLst/>
          <a:sp3d/>
        </p:spPr>
        <p:txBody>
          <a:bodyPr rot="0" spcFirstLastPara="1" vertOverflow="overflow" horzOverflow="overflow" vert="horz" wrap="square" lIns="60939" tIns="60939" rIns="60939" bIns="60939" numCol="1" spcCol="38092" rtlCol="0" anchor="ctr">
            <a:noAutofit/>
          </a:bodyPr>
          <a:lstStyle/>
          <a:p>
            <a:pPr defTabSz="543705" fontAlgn="base">
              <a:spcBef>
                <a:spcPct val="0"/>
              </a:spcBef>
              <a:spcAft>
                <a:spcPct val="0"/>
              </a:spcAft>
              <a:defRPr/>
            </a:pPr>
            <a:endParaRPr lang="en-US" sz="5333" kern="0" dirty="0">
              <a:solidFill>
                <a:srgbClr val="004266"/>
              </a:solidFill>
              <a:latin typeface="Helvetica" charset="0"/>
              <a:ea typeface="Helvetica" charset="0"/>
              <a:cs typeface="Helvetica" charset="0"/>
            </a:endParaRPr>
          </a:p>
        </p:txBody>
      </p:sp>
      <p:sp>
        <p:nvSpPr>
          <p:cNvPr id="286" name="Rounded Rectangle 127">
            <a:extLst>
              <a:ext uri="{FF2B5EF4-FFF2-40B4-BE49-F238E27FC236}">
                <a16:creationId xmlns:a16="http://schemas.microsoft.com/office/drawing/2014/main" id="{474DDE39-CCAB-4013-9C22-CDD49199907D}"/>
              </a:ext>
            </a:extLst>
          </p:cNvPr>
          <p:cNvSpPr/>
          <p:nvPr/>
        </p:nvSpPr>
        <p:spPr bwMode="auto">
          <a:xfrm>
            <a:off x="4490110" y="1012639"/>
            <a:ext cx="1088197" cy="542531"/>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189" fontAlgn="base">
              <a:lnSpc>
                <a:spcPct val="90000"/>
              </a:lnSpc>
              <a:spcBef>
                <a:spcPct val="0"/>
              </a:spcBef>
              <a:spcAft>
                <a:spcPct val="0"/>
              </a:spcAft>
              <a:defRPr/>
            </a:pPr>
            <a:r>
              <a:rPr lang="en-US" sz="1200" kern="0" dirty="0">
                <a:solidFill>
                  <a:srgbClr val="323232"/>
                </a:solidFill>
                <a:latin typeface="HelvNeue for IBM"/>
                <a:cs typeface="Arial" charset="0"/>
              </a:rPr>
              <a:t>IBM Coder</a:t>
            </a:r>
            <a:br>
              <a:rPr lang="en-US" sz="1200" kern="0" dirty="0">
                <a:solidFill>
                  <a:srgbClr val="323232"/>
                </a:solidFill>
                <a:latin typeface="HelvNeue for IBM"/>
                <a:cs typeface="Arial" charset="0"/>
              </a:rPr>
            </a:br>
            <a:r>
              <a:rPr lang="en-US" sz="1200" kern="0" dirty="0">
                <a:solidFill>
                  <a:srgbClr val="323232"/>
                </a:solidFill>
                <a:latin typeface="HelvNeue for IBM"/>
                <a:cs typeface="Arial" charset="0"/>
              </a:rPr>
              <a:t>Community</a:t>
            </a:r>
          </a:p>
        </p:txBody>
      </p:sp>
      <p:sp>
        <p:nvSpPr>
          <p:cNvPr id="287" name="Rounded Rectangle 128">
            <a:extLst>
              <a:ext uri="{FF2B5EF4-FFF2-40B4-BE49-F238E27FC236}">
                <a16:creationId xmlns:a16="http://schemas.microsoft.com/office/drawing/2014/main" id="{49823FDF-B6D5-497E-A567-9F14C325D239}"/>
              </a:ext>
            </a:extLst>
          </p:cNvPr>
          <p:cNvSpPr/>
          <p:nvPr/>
        </p:nvSpPr>
        <p:spPr bwMode="auto">
          <a:xfrm>
            <a:off x="5810906" y="1012639"/>
            <a:ext cx="1088197" cy="542531"/>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189" fontAlgn="base">
              <a:lnSpc>
                <a:spcPct val="90000"/>
              </a:lnSpc>
              <a:spcBef>
                <a:spcPct val="0"/>
              </a:spcBef>
              <a:spcAft>
                <a:spcPct val="0"/>
              </a:spcAft>
              <a:defRPr/>
            </a:pPr>
            <a:r>
              <a:rPr lang="en-US" sz="1200" kern="0" dirty="0">
                <a:solidFill>
                  <a:srgbClr val="323232"/>
                </a:solidFill>
                <a:latin typeface="HelvNeue for IBM"/>
                <a:cs typeface="Arial" charset="0"/>
              </a:rPr>
              <a:t>IBM Developer</a:t>
            </a:r>
            <a:br>
              <a:rPr lang="en-US" sz="1200" kern="0" dirty="0">
                <a:solidFill>
                  <a:srgbClr val="323232"/>
                </a:solidFill>
                <a:latin typeface="HelvNeue for IBM"/>
                <a:cs typeface="Arial" charset="0"/>
              </a:rPr>
            </a:br>
            <a:r>
              <a:rPr lang="en-US" sz="1200" kern="0" dirty="0">
                <a:solidFill>
                  <a:srgbClr val="323232"/>
                </a:solidFill>
                <a:latin typeface="HelvNeue for IBM"/>
                <a:cs typeface="Arial" charset="0"/>
              </a:rPr>
              <a:t>Advocates</a:t>
            </a:r>
          </a:p>
        </p:txBody>
      </p:sp>
      <p:sp>
        <p:nvSpPr>
          <p:cNvPr id="288" name="Rounded Rectangle 130">
            <a:extLst>
              <a:ext uri="{FF2B5EF4-FFF2-40B4-BE49-F238E27FC236}">
                <a16:creationId xmlns:a16="http://schemas.microsoft.com/office/drawing/2014/main" id="{30138119-6999-4282-B06B-8775D2BAB6B2}"/>
              </a:ext>
            </a:extLst>
          </p:cNvPr>
          <p:cNvSpPr/>
          <p:nvPr/>
        </p:nvSpPr>
        <p:spPr bwMode="auto">
          <a:xfrm>
            <a:off x="7079263" y="1026784"/>
            <a:ext cx="1088197" cy="542531"/>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189" fontAlgn="base">
              <a:lnSpc>
                <a:spcPct val="90000"/>
              </a:lnSpc>
              <a:spcBef>
                <a:spcPct val="0"/>
              </a:spcBef>
              <a:spcAft>
                <a:spcPct val="0"/>
              </a:spcAft>
              <a:defRPr/>
            </a:pPr>
            <a:r>
              <a:rPr lang="en-US" sz="1200" kern="0" dirty="0">
                <a:solidFill>
                  <a:srgbClr val="323232"/>
                </a:solidFill>
                <a:latin typeface="HelvNeue for IBM"/>
                <a:cs typeface="Arial" charset="0"/>
              </a:rPr>
              <a:t>IBM Development</a:t>
            </a:r>
            <a:br>
              <a:rPr lang="en-US" sz="1200" kern="0" dirty="0">
                <a:solidFill>
                  <a:srgbClr val="323232"/>
                </a:solidFill>
                <a:latin typeface="HelvNeue for IBM"/>
                <a:cs typeface="Arial" charset="0"/>
              </a:rPr>
            </a:br>
            <a:r>
              <a:rPr lang="en-US" sz="1200" kern="0" dirty="0">
                <a:solidFill>
                  <a:srgbClr val="323232"/>
                </a:solidFill>
                <a:latin typeface="HelvNeue for IBM"/>
                <a:cs typeface="Arial" charset="0"/>
              </a:rPr>
              <a:t>Labs</a:t>
            </a:r>
          </a:p>
        </p:txBody>
      </p:sp>
      <p:grpSp>
        <p:nvGrpSpPr>
          <p:cNvPr id="289" name="Group 288">
            <a:extLst>
              <a:ext uri="{FF2B5EF4-FFF2-40B4-BE49-F238E27FC236}">
                <a16:creationId xmlns:a16="http://schemas.microsoft.com/office/drawing/2014/main" id="{3E66E378-8032-4051-9C32-B08637D59D03}"/>
              </a:ext>
            </a:extLst>
          </p:cNvPr>
          <p:cNvGrpSpPr/>
          <p:nvPr/>
        </p:nvGrpSpPr>
        <p:grpSpPr>
          <a:xfrm>
            <a:off x="8549077" y="1236384"/>
            <a:ext cx="582964" cy="123331"/>
            <a:chOff x="4478400" y="4053340"/>
            <a:chExt cx="437280" cy="92510"/>
          </a:xfrm>
        </p:grpSpPr>
        <p:sp>
          <p:nvSpPr>
            <p:cNvPr id="290" name="Oval 289">
              <a:extLst>
                <a:ext uri="{FF2B5EF4-FFF2-40B4-BE49-F238E27FC236}">
                  <a16:creationId xmlns:a16="http://schemas.microsoft.com/office/drawing/2014/main" id="{FAAE1E6E-199F-4099-9631-B301D1DDE1B1}"/>
                </a:ext>
              </a:extLst>
            </p:cNvPr>
            <p:cNvSpPr/>
            <p:nvPr/>
          </p:nvSpPr>
          <p:spPr bwMode="auto">
            <a:xfrm>
              <a:off x="44784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91" name="Oval 290">
              <a:extLst>
                <a:ext uri="{FF2B5EF4-FFF2-40B4-BE49-F238E27FC236}">
                  <a16:creationId xmlns:a16="http://schemas.microsoft.com/office/drawing/2014/main" id="{6705B5A1-DA08-4FDB-B739-1180DA4A25AD}"/>
                </a:ext>
              </a:extLst>
            </p:cNvPr>
            <p:cNvSpPr/>
            <p:nvPr/>
          </p:nvSpPr>
          <p:spPr bwMode="auto">
            <a:xfrm>
              <a:off x="46452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sp>
          <p:nvSpPr>
            <p:cNvPr id="292" name="Oval 291">
              <a:extLst>
                <a:ext uri="{FF2B5EF4-FFF2-40B4-BE49-F238E27FC236}">
                  <a16:creationId xmlns:a16="http://schemas.microsoft.com/office/drawing/2014/main" id="{2D04DE34-1B4A-4EDF-9FA7-1842DA214F74}"/>
                </a:ext>
              </a:extLst>
            </p:cNvPr>
            <p:cNvSpPr/>
            <p:nvPr/>
          </p:nvSpPr>
          <p:spPr bwMode="auto">
            <a:xfrm>
              <a:off x="4812000" y="4053340"/>
              <a:ext cx="103680" cy="92510"/>
            </a:xfrm>
            <a:prstGeom prst="ellipse">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8944" fontAlgn="base">
                <a:lnSpc>
                  <a:spcPct val="90000"/>
                </a:lnSpc>
                <a:spcBef>
                  <a:spcPct val="0"/>
                </a:spcBef>
                <a:spcAft>
                  <a:spcPct val="0"/>
                </a:spcAft>
                <a:defRPr/>
              </a:pPr>
              <a:endParaRPr lang="en-US" sz="2133" kern="0" dirty="0">
                <a:solidFill>
                  <a:srgbClr val="323232"/>
                </a:solidFill>
                <a:latin typeface="HelvNeue Light for IBM" pitchFamily="34" charset="0"/>
                <a:cs typeface="Arial" charset="0"/>
              </a:endParaRPr>
            </a:p>
          </p:txBody>
        </p:sp>
      </p:grpSp>
      <p:sp>
        <p:nvSpPr>
          <p:cNvPr id="293" name="Rounded Rectangle 88">
            <a:extLst>
              <a:ext uri="{FF2B5EF4-FFF2-40B4-BE49-F238E27FC236}">
                <a16:creationId xmlns:a16="http://schemas.microsoft.com/office/drawing/2014/main" id="{6E7E83E8-CD5F-491E-904B-7C72A4F4A185}"/>
              </a:ext>
            </a:extLst>
          </p:cNvPr>
          <p:cNvSpPr/>
          <p:nvPr/>
        </p:nvSpPr>
        <p:spPr bwMode="auto">
          <a:xfrm>
            <a:off x="8368051" y="2915913"/>
            <a:ext cx="1088197" cy="542531"/>
          </a:xfrm>
          <a:prstGeom prst="roundRect">
            <a:avLst/>
          </a:prstGeom>
          <a:solidFill>
            <a:srgbClr val="FFFFFF"/>
          </a:solidFill>
          <a:ln w="12700" cap="flat" cmpd="sng" algn="ctr">
            <a:solidFill>
              <a:srgbClr val="FFFFFF"/>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457189" fontAlgn="base">
              <a:lnSpc>
                <a:spcPct val="90000"/>
              </a:lnSpc>
              <a:spcBef>
                <a:spcPct val="0"/>
              </a:spcBef>
              <a:spcAft>
                <a:spcPct val="0"/>
              </a:spcAft>
              <a:defRPr/>
            </a:pPr>
            <a:r>
              <a:rPr lang="en-US" sz="1200" kern="0" dirty="0">
                <a:solidFill>
                  <a:srgbClr val="323232"/>
                </a:solidFill>
                <a:latin typeface="HelvNeue for IBM"/>
                <a:cs typeface="Arial" charset="0"/>
              </a:rPr>
              <a:t>Other Asset</a:t>
            </a:r>
            <a:br>
              <a:rPr lang="en-US" sz="1200" kern="0" dirty="0">
                <a:solidFill>
                  <a:srgbClr val="323232"/>
                </a:solidFill>
                <a:latin typeface="HelvNeue for IBM"/>
                <a:cs typeface="Arial" charset="0"/>
              </a:rPr>
            </a:br>
            <a:r>
              <a:rPr lang="en-US" sz="1200" kern="0" dirty="0">
                <a:solidFill>
                  <a:srgbClr val="323232"/>
                </a:solidFill>
                <a:latin typeface="HelvNeue for IBM"/>
                <a:cs typeface="Arial" charset="0"/>
              </a:rPr>
              <a:t>Exchanges</a:t>
            </a:r>
          </a:p>
        </p:txBody>
      </p:sp>
      <p:sp>
        <p:nvSpPr>
          <p:cNvPr id="294" name="Slide Number Placeholder 2">
            <a:extLst>
              <a:ext uri="{FF2B5EF4-FFF2-40B4-BE49-F238E27FC236}">
                <a16:creationId xmlns:a16="http://schemas.microsoft.com/office/drawing/2014/main" id="{ACCCEF3A-0F07-4E8E-8413-D49FA385979F}"/>
              </a:ext>
            </a:extLst>
          </p:cNvPr>
          <p:cNvSpPr>
            <a:spLocks noGrp="1"/>
          </p:cNvSpPr>
          <p:nvPr>
            <p:ph type="sldNum" sz="quarter" idx="10"/>
          </p:nvPr>
        </p:nvSpPr>
        <p:spPr>
          <a:xfrm>
            <a:off x="9194556" y="6505701"/>
            <a:ext cx="2743200" cy="182880"/>
          </a:xfrm>
        </p:spPr>
        <p:txBody>
          <a:bodyPr/>
          <a:lstStyle/>
          <a:p>
            <a:pPr defTabSz="914377"/>
            <a:fld id="{3FD999D4-B456-9943-89B7-30D56181CE18}" type="slidenum">
              <a:rPr lang="en-US" sz="2400">
                <a:solidFill>
                  <a:srgbClr val="FFFFFF"/>
                </a:solidFill>
                <a:latin typeface="Calibri" panose="020F0502020204030204" pitchFamily="34" charset="0"/>
              </a:rPr>
              <a:pPr defTabSz="914377"/>
              <a:t>12</a:t>
            </a:fld>
            <a:endParaRPr lang="en-US" sz="1800" dirty="0">
              <a:solidFill>
                <a:srgbClr val="FFFFFF"/>
              </a:solidFill>
              <a:latin typeface="Calibri" panose="020F0502020204030204" pitchFamily="34" charset="0"/>
            </a:endParaRPr>
          </a:p>
        </p:txBody>
      </p:sp>
      <p:cxnSp>
        <p:nvCxnSpPr>
          <p:cNvPr id="98" name="Straight Connector 97">
            <a:extLst>
              <a:ext uri="{FF2B5EF4-FFF2-40B4-BE49-F238E27FC236}">
                <a16:creationId xmlns:a16="http://schemas.microsoft.com/office/drawing/2014/main" id="{3EDFA544-79C2-412F-974B-3F35172BFD42}"/>
              </a:ext>
            </a:extLst>
          </p:cNvPr>
          <p:cNvCxnSpPr>
            <a:cxnSpLocks/>
            <a:stCxn id="220" idx="6"/>
            <a:endCxn id="209" idx="1"/>
          </p:cNvCxnSpPr>
          <p:nvPr/>
        </p:nvCxnSpPr>
        <p:spPr>
          <a:xfrm flipV="1">
            <a:off x="2221725" y="3198641"/>
            <a:ext cx="1544836" cy="1123204"/>
          </a:xfrm>
          <a:prstGeom prst="line">
            <a:avLst/>
          </a:prstGeom>
          <a:noFill/>
          <a:ln w="12700" cap="flat">
            <a:solidFill>
              <a:srgbClr val="304C89"/>
            </a:solidFill>
            <a:prstDash val="dash"/>
            <a:round/>
            <a:tailEnd type="none" w="lg" len="lg"/>
          </a:ln>
          <a:effectLst/>
          <a:sp3d/>
        </p:spPr>
      </p:cxnSp>
      <p:cxnSp>
        <p:nvCxnSpPr>
          <p:cNvPr id="100" name="Straight Connector 99">
            <a:extLst>
              <a:ext uri="{FF2B5EF4-FFF2-40B4-BE49-F238E27FC236}">
                <a16:creationId xmlns:a16="http://schemas.microsoft.com/office/drawing/2014/main" id="{3E4E793F-2AAE-4CB3-8B41-6D7E8D9F942D}"/>
              </a:ext>
            </a:extLst>
          </p:cNvPr>
          <p:cNvCxnSpPr>
            <a:cxnSpLocks/>
            <a:stCxn id="220" idx="6"/>
            <a:endCxn id="210" idx="1"/>
          </p:cNvCxnSpPr>
          <p:nvPr/>
        </p:nvCxnSpPr>
        <p:spPr>
          <a:xfrm>
            <a:off x="2221725" y="4321845"/>
            <a:ext cx="1544836" cy="1292097"/>
          </a:xfrm>
          <a:prstGeom prst="line">
            <a:avLst/>
          </a:prstGeom>
          <a:noFill/>
          <a:ln w="12700" cap="flat">
            <a:solidFill>
              <a:srgbClr val="304C89"/>
            </a:solidFill>
            <a:prstDash val="dash"/>
            <a:round/>
            <a:tailEnd type="none" w="lg" len="lg"/>
          </a:ln>
          <a:effectLst/>
          <a:sp3d/>
        </p:spPr>
      </p:cxnSp>
      <p:pic>
        <p:nvPicPr>
          <p:cNvPr id="90" name="Picture 2">
            <a:extLst>
              <a:ext uri="{FF2B5EF4-FFF2-40B4-BE49-F238E27FC236}">
                <a16:creationId xmlns:a16="http://schemas.microsoft.com/office/drawing/2014/main" id="{3688A2E5-796D-4E4A-8C8D-C4ECA4A3236E}"/>
              </a:ext>
            </a:extLst>
          </p:cNvPr>
          <p:cNvPicPr>
            <a:picLocks noChangeAspect="1" noChangeArrowheads="1"/>
          </p:cNvPicPr>
          <p:nvPr/>
        </p:nvPicPr>
        <p:blipFill>
          <a:blip r:embed="rId3"/>
          <a:stretch>
            <a:fillRect/>
          </a:stretch>
        </p:blipFill>
        <p:spPr bwMode="auto">
          <a:xfrm>
            <a:off x="1552770" y="1048620"/>
            <a:ext cx="553647" cy="48768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A close up of a sign&#10;&#10;Description generated with very high confidence">
            <a:extLst>
              <a:ext uri="{FF2B5EF4-FFF2-40B4-BE49-F238E27FC236}">
                <a16:creationId xmlns:a16="http://schemas.microsoft.com/office/drawing/2014/main" id="{105DF27C-282C-41E5-B487-380BE3347204}"/>
              </a:ext>
            </a:extLst>
          </p:cNvPr>
          <p:cNvPicPr>
            <a:picLocks noChangeAspect="1"/>
          </p:cNvPicPr>
          <p:nvPr/>
        </p:nvPicPr>
        <p:blipFill>
          <a:blip r:embed="rId4">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5">
                    <a14:imgEffect>
                      <a14:brightnessContrast bright="70000" contrast="40000"/>
                    </a14:imgEffect>
                  </a14:imgLayer>
                </a14:imgProps>
              </a:ext>
            </a:extLst>
          </a:blip>
          <a:stretch>
            <a:fillRect/>
          </a:stretch>
        </p:blipFill>
        <p:spPr>
          <a:xfrm>
            <a:off x="1476067" y="1921216"/>
            <a:ext cx="731520" cy="731520"/>
          </a:xfrm>
          <a:prstGeom prst="rect">
            <a:avLst/>
          </a:prstGeom>
        </p:spPr>
      </p:pic>
      <p:sp>
        <p:nvSpPr>
          <p:cNvPr id="220" name="Oval 219">
            <a:extLst>
              <a:ext uri="{FF2B5EF4-FFF2-40B4-BE49-F238E27FC236}">
                <a16:creationId xmlns:a16="http://schemas.microsoft.com/office/drawing/2014/main" id="{0D399F7B-F247-48CF-95AF-2AD4C024101D}"/>
              </a:ext>
            </a:extLst>
          </p:cNvPr>
          <p:cNvSpPr/>
          <p:nvPr/>
        </p:nvSpPr>
        <p:spPr>
          <a:xfrm>
            <a:off x="1368284" y="3895124"/>
            <a:ext cx="853440" cy="853440"/>
          </a:xfrm>
          <a:prstGeom prst="ellipse">
            <a:avLst/>
          </a:prstGeom>
          <a:solidFill>
            <a:srgbClr val="0082B3"/>
          </a:solidFill>
          <a:ln w="57150" cap="flat">
            <a:solidFill>
              <a:srgbClr val="0082B3"/>
            </a:solidFill>
            <a:prstDash val="solid"/>
            <a:round/>
          </a:ln>
          <a:effectLst/>
          <a:sp3d/>
        </p:spPr>
        <p:txBody>
          <a:bodyPr rot="0" spcFirstLastPara="1" vertOverflow="overflow" horzOverflow="overflow" vert="horz" wrap="square" lIns="60949" tIns="60949" rIns="60949" bIns="60949" numCol="1" spcCol="38100" rtlCol="0" anchor="ctr">
            <a:noAutofit/>
          </a:bodyPr>
          <a:lstStyle/>
          <a:p>
            <a:pPr defTabSz="543705">
              <a:defRPr/>
            </a:pPr>
            <a:endParaRPr lang="en-US" sz="2400" kern="0" dirty="0">
              <a:solidFill>
                <a:srgbClr val="323232"/>
              </a:solidFill>
              <a:latin typeface="Calibri"/>
              <a:ea typeface="Calibri"/>
              <a:cs typeface="Calibri"/>
              <a:sym typeface="Calibri"/>
            </a:endParaRPr>
          </a:p>
        </p:txBody>
      </p:sp>
      <p:pic>
        <p:nvPicPr>
          <p:cNvPr id="89" name="Picture 2">
            <a:extLst>
              <a:ext uri="{FF2B5EF4-FFF2-40B4-BE49-F238E27FC236}">
                <a16:creationId xmlns:a16="http://schemas.microsoft.com/office/drawing/2014/main" id="{CFDB3A08-726C-461C-AE41-F966BB59DB24}"/>
              </a:ext>
            </a:extLst>
          </p:cNvPr>
          <p:cNvPicPr>
            <a:picLocks noChangeAspect="1" noChangeArrowheads="1"/>
          </p:cNvPicPr>
          <p:nvPr/>
        </p:nvPicPr>
        <p:blipFill>
          <a:blip r:embed="rId6">
            <a:grayscl/>
          </a:blip>
          <a:stretch>
            <a:fillRect/>
          </a:stretch>
        </p:blipFill>
        <p:spPr bwMode="auto">
          <a:xfrm>
            <a:off x="1556072" y="4064601"/>
            <a:ext cx="487680" cy="48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0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0DC553D-8723-42B7-9DB3-EBD7BBD432C2}"/>
              </a:ext>
            </a:extLst>
          </p:cNvPr>
          <p:cNvSpPr/>
          <p:nvPr/>
        </p:nvSpPr>
        <p:spPr>
          <a:xfrm>
            <a:off x="-56476" y="-14764"/>
            <a:ext cx="7975899" cy="6857107"/>
          </a:xfrm>
          <a:prstGeom prst="rect">
            <a:avLst/>
          </a:prstGeom>
          <a:gradFill>
            <a:gsLst>
              <a:gs pos="0">
                <a:srgbClr val="172C51"/>
              </a:gs>
              <a:gs pos="19000">
                <a:srgbClr val="172C5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6176" tIns="38087" rIns="76176" bIns="38087" spcCol="0" rtlCol="0" anchor="ctr"/>
          <a:lstStyle/>
          <a:p>
            <a:pPr algn="ctr" defTabSz="609494"/>
            <a:endParaRPr lang="en-US" sz="9948" dirty="0">
              <a:solidFill>
                <a:prstClr val="white"/>
              </a:solidFill>
              <a:latin typeface="Arial"/>
            </a:endParaRPr>
          </a:p>
        </p:txBody>
      </p:sp>
      <p:sp>
        <p:nvSpPr>
          <p:cNvPr id="8" name="Text Placeholder 7">
            <a:extLst>
              <a:ext uri="{FF2B5EF4-FFF2-40B4-BE49-F238E27FC236}">
                <a16:creationId xmlns:a16="http://schemas.microsoft.com/office/drawing/2014/main" id="{27F36774-8071-4370-B615-CF6AED9965B3}"/>
              </a:ext>
            </a:extLst>
          </p:cNvPr>
          <p:cNvSpPr>
            <a:spLocks noGrp="1"/>
          </p:cNvSpPr>
          <p:nvPr>
            <p:ph type="body" sz="quarter" idx="13"/>
          </p:nvPr>
        </p:nvSpPr>
        <p:spPr>
          <a:xfrm>
            <a:off x="609600" y="3062336"/>
            <a:ext cx="5486400" cy="400049"/>
          </a:xfrm>
        </p:spPr>
        <p:txBody>
          <a:bodyPr/>
          <a:lstStyle/>
          <a:p>
            <a:r>
              <a:rPr lang="en-US" sz="3733" b="1" kern="0" dirty="0">
                <a:solidFill>
                  <a:srgbClr val="66CAC6"/>
                </a:solidFill>
                <a:latin typeface="HelvNeue Bold for IBM" panose="020B0804020202020204" pitchFamily="34" charset="0"/>
                <a:ea typeface="MS PGothic" panose="020B0600070205080204" pitchFamily="34" charset="-128"/>
                <a:cs typeface="Arial" pitchFamily="34" charset="0"/>
                <a:sym typeface="Helvetica Light"/>
              </a:rPr>
              <a:t>Bot Asset Exchange</a:t>
            </a:r>
          </a:p>
        </p:txBody>
      </p:sp>
      <p:sp>
        <p:nvSpPr>
          <p:cNvPr id="10" name="Content Placeholder 9">
            <a:extLst>
              <a:ext uri="{FF2B5EF4-FFF2-40B4-BE49-F238E27FC236}">
                <a16:creationId xmlns:a16="http://schemas.microsoft.com/office/drawing/2014/main" id="{DBF7A5E1-0E87-46AF-82BA-C95988654ECF}"/>
              </a:ext>
            </a:extLst>
          </p:cNvPr>
          <p:cNvSpPr>
            <a:spLocks noGrp="1"/>
          </p:cNvSpPr>
          <p:nvPr>
            <p:ph sz="quarter" idx="16"/>
          </p:nvPr>
        </p:nvSpPr>
        <p:spPr/>
        <p:txBody>
          <a:bodyPr/>
          <a:lstStyle/>
          <a:p>
            <a:r>
              <a:rPr lang="en-US" dirty="0"/>
              <a:t>Bot Exchange</a:t>
            </a:r>
          </a:p>
        </p:txBody>
      </p:sp>
      <p:sp>
        <p:nvSpPr>
          <p:cNvPr id="14" name="Rectangle 13">
            <a:extLst>
              <a:ext uri="{FF2B5EF4-FFF2-40B4-BE49-F238E27FC236}">
                <a16:creationId xmlns:a16="http://schemas.microsoft.com/office/drawing/2014/main" id="{7C7DFCF0-AD80-4035-8BDD-602DC01810D8}"/>
              </a:ext>
            </a:extLst>
          </p:cNvPr>
          <p:cNvSpPr/>
          <p:nvPr/>
        </p:nvSpPr>
        <p:spPr>
          <a:xfrm>
            <a:off x="305391" y="3765992"/>
            <a:ext cx="5355135" cy="1815882"/>
          </a:xfrm>
          <a:prstGeom prst="rect">
            <a:avLst/>
          </a:prstGeom>
          <a:noFill/>
        </p:spPr>
        <p:txBody>
          <a:bodyPr wrap="square">
            <a:spAutoFit/>
          </a:bodyPr>
          <a:lstStyle/>
          <a:p>
            <a:pPr algn="ctr" defTabSz="609570">
              <a:defRPr/>
            </a:pPr>
            <a:r>
              <a:rPr lang="en-US" sz="2800" dirty="0">
                <a:solidFill>
                  <a:srgbClr val="FFFFFF"/>
                </a:solidFill>
                <a:latin typeface="IBM Plex Sans"/>
                <a:cs typeface="Arial" charset="0"/>
              </a:rPr>
              <a:t>Easily discover, quickly configure, simply deploy, and be rewarded for bots built with Watson Conversation Service.</a:t>
            </a:r>
          </a:p>
        </p:txBody>
      </p:sp>
      <p:sp>
        <p:nvSpPr>
          <p:cNvPr id="23" name="Rectangle 22">
            <a:extLst>
              <a:ext uri="{FF2B5EF4-FFF2-40B4-BE49-F238E27FC236}">
                <a16:creationId xmlns:a16="http://schemas.microsoft.com/office/drawing/2014/main" id="{A1441EC4-759C-4E58-8828-850790FB644E}"/>
              </a:ext>
            </a:extLst>
          </p:cNvPr>
          <p:cNvSpPr/>
          <p:nvPr/>
        </p:nvSpPr>
        <p:spPr>
          <a:xfrm>
            <a:off x="372527" y="6004420"/>
            <a:ext cx="5009705" cy="400110"/>
          </a:xfrm>
          <a:prstGeom prst="rect">
            <a:avLst/>
          </a:prstGeom>
        </p:spPr>
        <p:txBody>
          <a:bodyPr wrap="none">
            <a:spAutoFit/>
          </a:bodyPr>
          <a:lstStyle/>
          <a:p>
            <a:pPr defTabSz="914377">
              <a:defRPr/>
            </a:pPr>
            <a:r>
              <a:rPr lang="pt-BR" sz="2000" dirty="0">
                <a:solidFill>
                  <a:srgbClr val="000E5E">
                    <a:lumMod val="10000"/>
                    <a:lumOff val="90000"/>
                  </a:srgbClr>
                </a:solidFill>
                <a:latin typeface="IBM Plex Sans"/>
              </a:rPr>
              <a:t>developer.ibm.com/code/exchanges/bots</a:t>
            </a:r>
            <a:endParaRPr lang="en-US" sz="2000" dirty="0">
              <a:solidFill>
                <a:srgbClr val="000E5E">
                  <a:lumMod val="10000"/>
                  <a:lumOff val="90000"/>
                </a:srgbClr>
              </a:solidFill>
              <a:latin typeface="IBM Plex Sans"/>
            </a:endParaRPr>
          </a:p>
        </p:txBody>
      </p:sp>
      <p:pic>
        <p:nvPicPr>
          <p:cNvPr id="6" name="Picture 5">
            <a:extLst>
              <a:ext uri="{FF2B5EF4-FFF2-40B4-BE49-F238E27FC236}">
                <a16:creationId xmlns:a16="http://schemas.microsoft.com/office/drawing/2014/main" id="{3ED8D0C4-00D7-4D99-AD90-1F5B7FA5A494}"/>
              </a:ext>
            </a:extLst>
          </p:cNvPr>
          <p:cNvPicPr>
            <a:picLocks noChangeAspect="1"/>
          </p:cNvPicPr>
          <p:nvPr/>
        </p:nvPicPr>
        <p:blipFill rotWithShape="1">
          <a:blip r:embed="rId2"/>
          <a:srcRect l="22166" r="20845"/>
          <a:stretch/>
        </p:blipFill>
        <p:spPr>
          <a:xfrm>
            <a:off x="8458470" y="2852381"/>
            <a:ext cx="3733759" cy="4005619"/>
          </a:xfrm>
          <a:prstGeom prst="rect">
            <a:avLst/>
          </a:prstGeom>
        </p:spPr>
      </p:pic>
      <p:pic>
        <p:nvPicPr>
          <p:cNvPr id="11" name="Picture Placeholder 10">
            <a:extLst>
              <a:ext uri="{FF2B5EF4-FFF2-40B4-BE49-F238E27FC236}">
                <a16:creationId xmlns:a16="http://schemas.microsoft.com/office/drawing/2014/main" id="{2E4EE13D-5950-4455-9C73-5343BF01B494}"/>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096001" y="-9166"/>
            <a:ext cx="6096228" cy="3639471"/>
          </a:xfrm>
        </p:spPr>
      </p:pic>
      <p:pic>
        <p:nvPicPr>
          <p:cNvPr id="21" name="Picture 20">
            <a:extLst>
              <a:ext uri="{FF2B5EF4-FFF2-40B4-BE49-F238E27FC236}">
                <a16:creationId xmlns:a16="http://schemas.microsoft.com/office/drawing/2014/main" id="{6B4ED88E-D146-4710-BFA2-D6063ED2ECEC}"/>
              </a:ext>
            </a:extLst>
          </p:cNvPr>
          <p:cNvPicPr>
            <a:picLocks noChangeAspect="1"/>
          </p:cNvPicPr>
          <p:nvPr/>
        </p:nvPicPr>
        <p:blipFill rotWithShape="1">
          <a:blip r:embed="rId4"/>
          <a:srcRect r="3808" b="11765"/>
          <a:stretch/>
        </p:blipFill>
        <p:spPr>
          <a:xfrm>
            <a:off x="6096000" y="3648602"/>
            <a:ext cx="2386360" cy="3236143"/>
          </a:xfrm>
          <a:prstGeom prst="rect">
            <a:avLst/>
          </a:prstGeom>
        </p:spPr>
      </p:pic>
      <p:cxnSp>
        <p:nvCxnSpPr>
          <p:cNvPr id="26" name="Straight Connector 25">
            <a:extLst>
              <a:ext uri="{FF2B5EF4-FFF2-40B4-BE49-F238E27FC236}">
                <a16:creationId xmlns:a16="http://schemas.microsoft.com/office/drawing/2014/main" id="{281E9D1A-387C-4FA5-AB5B-8DAEF1C5C250}"/>
              </a:ext>
            </a:extLst>
          </p:cNvPr>
          <p:cNvCxnSpPr>
            <a:cxnSpLocks/>
          </p:cNvCxnSpPr>
          <p:nvPr/>
        </p:nvCxnSpPr>
        <p:spPr>
          <a:xfrm>
            <a:off x="5791200" y="3598527"/>
            <a:ext cx="6400800" cy="0"/>
          </a:xfrm>
          <a:prstGeom prst="line">
            <a:avLst/>
          </a:prstGeom>
          <a:ln w="107950">
            <a:solidFill>
              <a:srgbClr val="172C5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4965797-8D2E-4D06-A302-63555D8C2F73}"/>
              </a:ext>
            </a:extLst>
          </p:cNvPr>
          <p:cNvCxnSpPr>
            <a:cxnSpLocks/>
          </p:cNvCxnSpPr>
          <p:nvPr/>
        </p:nvCxnSpPr>
        <p:spPr>
          <a:xfrm rot="16200000">
            <a:off x="6812551" y="5212080"/>
            <a:ext cx="3291840" cy="0"/>
          </a:xfrm>
          <a:prstGeom prst="line">
            <a:avLst/>
          </a:prstGeom>
          <a:ln w="107950">
            <a:solidFill>
              <a:srgbClr val="172C51"/>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03A2C5D-0204-4C09-AC9A-76F49C9E415E}"/>
              </a:ext>
            </a:extLst>
          </p:cNvPr>
          <p:cNvSpPr txBox="1"/>
          <p:nvPr/>
        </p:nvSpPr>
        <p:spPr>
          <a:xfrm>
            <a:off x="11606591" y="6482686"/>
            <a:ext cx="714103" cy="338554"/>
          </a:xfrm>
          <a:prstGeom prst="rect">
            <a:avLst/>
          </a:prstGeom>
          <a:noFill/>
        </p:spPr>
        <p:txBody>
          <a:bodyPr wrap="square" rtlCol="0">
            <a:spAutoFit/>
          </a:bodyPr>
          <a:lstStyle/>
          <a:p>
            <a:pPr algn="ctr"/>
            <a:fld id="{ECF38AA3-52F0-4E63-B89D-3B6D4886765A}" type="slidenum">
              <a:rPr lang="en-US" sz="1600" b="1"/>
              <a:pPr algn="ctr"/>
              <a:t>13</a:t>
            </a:fld>
            <a:endParaRPr lang="en-US" sz="1600" b="1" dirty="0"/>
          </a:p>
        </p:txBody>
      </p:sp>
      <p:pic>
        <p:nvPicPr>
          <p:cNvPr id="20" name="Picture 2">
            <a:extLst>
              <a:ext uri="{FF2B5EF4-FFF2-40B4-BE49-F238E27FC236}">
                <a16:creationId xmlns:a16="http://schemas.microsoft.com/office/drawing/2014/main" id="{0CF5B790-55C9-4294-B307-B6B2A04D08E2}"/>
              </a:ext>
            </a:extLst>
          </p:cNvPr>
          <p:cNvPicPr>
            <a:picLocks noChangeAspect="1" noChangeArrowheads="1"/>
          </p:cNvPicPr>
          <p:nvPr/>
        </p:nvPicPr>
        <p:blipFill>
          <a:blip r:embed="rId5"/>
          <a:stretch>
            <a:fillRect/>
          </a:stretch>
        </p:blipFill>
        <p:spPr bwMode="auto">
          <a:xfrm>
            <a:off x="2213185" y="1020141"/>
            <a:ext cx="1219200" cy="12109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13">
            <a:extLst>
              <a:ext uri="{FF2B5EF4-FFF2-40B4-BE49-F238E27FC236}">
                <a16:creationId xmlns:a16="http://schemas.microsoft.com/office/drawing/2014/main" id="{65BECA5D-A088-4265-B8C6-D84D00955328}"/>
              </a:ext>
            </a:extLst>
          </p:cNvPr>
          <p:cNvSpPr txBox="1">
            <a:spLocks noChangeArrowheads="1"/>
          </p:cNvSpPr>
          <p:nvPr/>
        </p:nvSpPr>
        <p:spPr bwMode="auto">
          <a:xfrm>
            <a:off x="1908664" y="2390227"/>
            <a:ext cx="1828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lnSpc>
                <a:spcPct val="90000"/>
              </a:lnSpc>
              <a:spcBef>
                <a:spcPts val="2100"/>
              </a:spcBef>
              <a:buClr>
                <a:srgbClr val="B9002D"/>
              </a:buClr>
              <a:buSzPct val="100000"/>
              <a:buFont typeface="Wingdings" pitchFamily="2" charset="2"/>
              <a:buChar char="§"/>
              <a:defRPr sz="4400">
                <a:solidFill>
                  <a:srgbClr val="FFFFFF"/>
                </a:solidFill>
                <a:latin typeface="Arial" pitchFamily="34" charset="0"/>
                <a:ea typeface="Heiti SC Light" charset="-122"/>
                <a:sym typeface="Arial" pitchFamily="34" charset="0"/>
              </a:defRPr>
            </a:lvl1pPr>
            <a:lvl2pPr marL="742950" indent="-285750" algn="l" eaLnBrk="0" hangingPunct="0">
              <a:lnSpc>
                <a:spcPct val="90000"/>
              </a:lnSpc>
              <a:spcBef>
                <a:spcPts val="19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2pPr>
            <a:lvl3pPr marL="1143000" indent="-228600" algn="l" eaLnBrk="0" hangingPunct="0">
              <a:lnSpc>
                <a:spcPct val="90000"/>
              </a:lnSpc>
              <a:spcBef>
                <a:spcPts val="16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3pPr>
            <a:lvl4pPr marL="1600200" indent="-228600" algn="l" eaLnBrk="0" hangingPunct="0">
              <a:lnSpc>
                <a:spcPct val="90000"/>
              </a:lnSpc>
              <a:spcBef>
                <a:spcPts val="13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4pPr>
            <a:lvl5pPr marL="2057400" indent="-228600" algn="l" eaLnBrk="0" hangingPunct="0">
              <a:lnSpc>
                <a:spcPct val="90000"/>
              </a:lnSpc>
              <a:spcBef>
                <a:spcPts val="1300"/>
              </a:spcBef>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5pPr>
            <a:lvl6pPr marL="25146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6pPr>
            <a:lvl7pPr marL="29718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7pPr>
            <a:lvl8pPr marL="34290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8pPr>
            <a:lvl9pPr marL="3886200" indent="-228600" eaLnBrk="0" fontAlgn="base" hangingPunct="0">
              <a:lnSpc>
                <a:spcPct val="90000"/>
              </a:lnSpc>
              <a:spcBef>
                <a:spcPts val="1300"/>
              </a:spcBef>
              <a:spcAft>
                <a:spcPct val="0"/>
              </a:spcAft>
              <a:buClr>
                <a:srgbClr val="B9002D"/>
              </a:buClr>
              <a:buSzPct val="100000"/>
              <a:buFont typeface="Arial" pitchFamily="34" charset="0"/>
              <a:buChar char="-"/>
              <a:defRPr sz="4000">
                <a:solidFill>
                  <a:srgbClr val="FFFFFF"/>
                </a:solidFill>
                <a:latin typeface="Arial" pitchFamily="34" charset="0"/>
                <a:ea typeface="Heiti SC Light" charset="-122"/>
                <a:sym typeface="Arial" pitchFamily="34" charset="0"/>
              </a:defRPr>
            </a:lvl9pPr>
          </a:lstStyle>
          <a:p>
            <a:pPr algn="ctr" defTabSz="609615" eaLnBrk="1" hangingPunct="1">
              <a:lnSpc>
                <a:spcPct val="100000"/>
              </a:lnSpc>
              <a:spcBef>
                <a:spcPct val="0"/>
              </a:spcBef>
              <a:buClrTx/>
              <a:buSzTx/>
              <a:buNone/>
            </a:pPr>
            <a:r>
              <a:rPr lang="en-US" altLang="en-US" sz="2200" b="1" dirty="0">
                <a:solidFill>
                  <a:prstClr val="white"/>
                </a:solidFill>
                <a:latin typeface="Helvetica Neue"/>
                <a:sym typeface="Gill Sans" charset="0"/>
              </a:rPr>
              <a:t>Code</a:t>
            </a:r>
          </a:p>
        </p:txBody>
      </p:sp>
    </p:spTree>
    <p:extLst>
      <p:ext uri="{BB962C8B-B14F-4D97-AF65-F5344CB8AC3E}">
        <p14:creationId xmlns:p14="http://schemas.microsoft.com/office/powerpoint/2010/main" val="127911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14</a:t>
            </a:fld>
            <a:endParaRPr lang="en-US">
              <a:solidFill>
                <a:srgbClr val="FFFFFF"/>
              </a:solidFill>
            </a:endParaRPr>
          </a:p>
        </p:txBody>
      </p:sp>
      <p:pic>
        <p:nvPicPr>
          <p:cNvPr id="9" name="Picture 8"/>
          <p:cNvPicPr>
            <a:picLocks noChangeAspect="1"/>
          </p:cNvPicPr>
          <p:nvPr/>
        </p:nvPicPr>
        <p:blipFill>
          <a:blip r:embed="rId2"/>
          <a:stretch>
            <a:fillRect/>
          </a:stretch>
        </p:blipFill>
        <p:spPr>
          <a:xfrm>
            <a:off x="0" y="0"/>
            <a:ext cx="12504614" cy="6858000"/>
          </a:xfrm>
          <a:prstGeom prst="rect">
            <a:avLst/>
          </a:prstGeom>
        </p:spPr>
      </p:pic>
    </p:spTree>
    <p:extLst>
      <p:ext uri="{BB962C8B-B14F-4D97-AF65-F5344CB8AC3E}">
        <p14:creationId xmlns:p14="http://schemas.microsoft.com/office/powerpoint/2010/main" val="1767378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876580" y="2277951"/>
            <a:ext cx="7870304" cy="2215991"/>
          </a:xfrm>
          <a:prstGeom prst="rect">
            <a:avLst/>
          </a:prstGeom>
        </p:spPr>
        <p:txBody>
          <a:bodyPr/>
          <a:lst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4800" b="1" dirty="0">
                <a:solidFill>
                  <a:schemeClr val="bg2"/>
                </a:solidFill>
                <a:latin typeface="HelvNeue Bold for IBM" panose="020B0804020202020204" pitchFamily="34" charset="0"/>
              </a:rPr>
              <a:t>Thank you </a:t>
            </a:r>
          </a:p>
          <a:p>
            <a:pPr algn="ctr"/>
            <a:r>
              <a:rPr lang="en-US" sz="4800" b="1" dirty="0">
                <a:solidFill>
                  <a:schemeClr val="bg2"/>
                </a:solidFill>
                <a:latin typeface="HelvNeue Bold for IBM" panose="020B0804020202020204" pitchFamily="34" charset="0"/>
              </a:rPr>
              <a:t>Happy Coding!!!</a:t>
            </a:r>
            <a:endParaRPr lang="en-US" sz="4800" dirty="0">
              <a:solidFill>
                <a:schemeClr val="bg2"/>
              </a:solidFill>
              <a:latin typeface="HelvNeue Bold for IBM" panose="020B0804020202020204" pitchFamily="34" charset="0"/>
            </a:endParaRPr>
          </a:p>
          <a:p>
            <a:pPr algn="ctr"/>
            <a:endParaRPr lang="en-US" sz="4800" dirty="0">
              <a:solidFill>
                <a:schemeClr val="bg2"/>
              </a:solidFill>
              <a:latin typeface="HelvNeue Bold for IBM" panose="020B0804020202020204" pitchFamily="34" charset="0"/>
            </a:endParaRPr>
          </a:p>
        </p:txBody>
      </p:sp>
    </p:spTree>
    <p:extLst>
      <p:ext uri="{BB962C8B-B14F-4D97-AF65-F5344CB8AC3E}">
        <p14:creationId xmlns:p14="http://schemas.microsoft.com/office/powerpoint/2010/main" val="1608654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2</a:t>
            </a:fld>
            <a:endParaRPr lang="en-US" dirty="0">
              <a:solidFill>
                <a:srgbClr val="000000"/>
              </a:solidFill>
            </a:endParaRPr>
          </a:p>
        </p:txBody>
      </p:sp>
    </p:spTree>
    <p:extLst>
      <p:ext uri="{BB962C8B-B14F-4D97-AF65-F5344CB8AC3E}">
        <p14:creationId xmlns:p14="http://schemas.microsoft.com/office/powerpoint/2010/main" val="38592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9395FB3-9C97-154F-86B2-7E381B951268}" type="slidenum">
              <a:rPr lang="en-US" smtClean="0">
                <a:solidFill>
                  <a:srgbClr val="000000"/>
                </a:solidFill>
              </a:rPr>
              <a:pPr/>
              <a:t>3</a:t>
            </a:fld>
            <a:endParaRPr lang="en-US" dirty="0">
              <a:solidFill>
                <a:srgbClr val="000000"/>
              </a:solidFill>
            </a:endParaRPr>
          </a:p>
        </p:txBody>
      </p:sp>
    </p:spTree>
    <p:extLst>
      <p:ext uri="{BB962C8B-B14F-4D97-AF65-F5344CB8AC3E}">
        <p14:creationId xmlns:p14="http://schemas.microsoft.com/office/powerpoint/2010/main" val="62241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44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endParaRPr lang="en-US" dirty="0">
              <a:solidFill>
                <a:srgbClr val="2B2B2B"/>
              </a:solidFill>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708981"/>
          </a:xfrm>
          <a:prstGeom prst="rect">
            <a:avLst/>
          </a:prstGeom>
        </p:spPr>
        <p:txBody>
          <a:bodyPr wrap="square">
            <a:spAutoFit/>
          </a:bodyPr>
          <a:lstStyle/>
          <a:p>
            <a:pPr>
              <a:spcBef>
                <a:spcPts val="1800"/>
              </a:spcBef>
            </a:pPr>
            <a:r>
              <a:rPr lang="en-US" sz="1500" b="1" i="1" dirty="0">
                <a:solidFill>
                  <a:srgbClr val="00B2EF"/>
                </a:solidFill>
                <a:ea typeface="IBM Plex Sans" panose="020B0503050203000203" pitchFamily="34" charset="77"/>
                <a:cs typeface="IBM Plex Sans" panose="020B0503050203000203" pitchFamily="34" charset="77"/>
              </a:rPr>
              <a:t>Call for Code</a:t>
            </a:r>
            <a:r>
              <a:rPr lang="en-US" sz="1500" i="1" dirty="0">
                <a:solidFill>
                  <a:srgbClr val="00B2EF"/>
                </a:solidFill>
                <a:ea typeface="IBM Plex Sans" panose="020B0503050203000203" pitchFamily="34" charset="77"/>
                <a:cs typeface="IBM Plex Sans" panose="020B0503050203000203" pitchFamily="34" charset="77"/>
              </a:rPr>
              <a:t> </a:t>
            </a:r>
            <a:r>
              <a:rPr lang="en-US" sz="1500" dirty="0">
                <a:solidFill>
                  <a:srgbClr val="8F8B8B"/>
                </a:solidFill>
                <a:ea typeface="IBM Plex Sans" panose="020B0503050203000203" pitchFamily="34" charset="77"/>
                <a:cs typeface="IBM Plex Sans" panose="020B0503050203000203" pitchFamily="34" charset="77"/>
              </a:rPr>
              <a:t>inspires developers to solve </a:t>
            </a:r>
            <a:r>
              <a:rPr lang="en-US" sz="1500" b="1" dirty="0">
                <a:solidFill>
                  <a:srgbClr val="FFFFFF"/>
                </a:solidFill>
                <a:ea typeface="IBM Plex Sans" panose="020B0503050203000203" pitchFamily="34" charset="77"/>
                <a:cs typeface="IBM Plex Sans" panose="020B0503050203000203" pitchFamily="34" charset="77"/>
              </a:rPr>
              <a:t>pressing global problems</a:t>
            </a:r>
            <a:r>
              <a:rPr lang="en-US" sz="1500" b="1" dirty="0">
                <a:solidFill>
                  <a:srgbClr val="2DAFFC"/>
                </a:solidFill>
                <a:ea typeface="IBM Plex Sans" panose="020B0503050203000203" pitchFamily="34" charset="77"/>
                <a:cs typeface="IBM Plex Sans" panose="020B0503050203000203" pitchFamily="34" charset="77"/>
              </a:rPr>
              <a:t> </a:t>
            </a:r>
            <a:r>
              <a:rPr lang="en-US" sz="1500" dirty="0">
                <a:solidFill>
                  <a:srgbClr val="8F8B8B"/>
                </a:solidFill>
                <a:ea typeface="IBM Plex Sans" panose="020B0503050203000203" pitchFamily="34" charset="77"/>
                <a:cs typeface="IBM Plex Sans" panose="020B0503050203000203" pitchFamily="34" charset="77"/>
              </a:rPr>
              <a:t>with</a:t>
            </a:r>
            <a:r>
              <a:rPr lang="en-US" sz="1500" dirty="0">
                <a:solidFill>
                  <a:srgbClr val="FFFFFF"/>
                </a:solidFill>
                <a:ea typeface="IBM Plex Sans" panose="020B0503050203000203" pitchFamily="34" charset="77"/>
                <a:cs typeface="IBM Plex Sans" panose="020B0503050203000203" pitchFamily="34" charset="77"/>
              </a:rPr>
              <a:t> </a:t>
            </a:r>
            <a:r>
              <a:rPr lang="en-US" sz="1500" b="1" dirty="0">
                <a:solidFill>
                  <a:srgbClr val="FFFFFF"/>
                </a:solidFill>
                <a:ea typeface="IBM Plex Sans" panose="020B0503050203000203" pitchFamily="34" charset="77"/>
                <a:cs typeface="IBM Plex Sans" panose="020B0503050203000203" pitchFamily="34" charset="77"/>
              </a:rPr>
              <a:t>sustainable software solutions</a:t>
            </a:r>
            <a:r>
              <a:rPr lang="en-US" sz="1500" dirty="0">
                <a:solidFill>
                  <a:srgbClr val="8F8B8B"/>
                </a:solidFill>
                <a:ea typeface="IBM Plex Sans" panose="020B0503050203000203" pitchFamily="34" charset="77"/>
                <a:cs typeface="IBM Plex Sans" panose="020B0503050203000203" pitchFamily="34" charset="77"/>
              </a:rPr>
              <a:t>, delivering </a:t>
            </a:r>
            <a:br>
              <a:rPr lang="en-US" sz="1500" dirty="0">
                <a:solidFill>
                  <a:srgbClr val="8F8B8B"/>
                </a:solidFill>
                <a:ea typeface="IBM Plex Sans" panose="020B0503050203000203" pitchFamily="34" charset="77"/>
                <a:cs typeface="IBM Plex Sans" panose="020B0503050203000203" pitchFamily="34" charset="77"/>
              </a:rPr>
            </a:br>
            <a:r>
              <a:rPr lang="en-US" sz="1500" dirty="0">
                <a:solidFill>
                  <a:srgbClr val="8F8B8B"/>
                </a:solidFill>
                <a:ea typeface="IBM Plex Sans" panose="020B0503050203000203" pitchFamily="34" charset="77"/>
                <a:cs typeface="IBM Plex Sans" panose="020B0503050203000203" pitchFamily="34" charset="77"/>
              </a:rPr>
              <a:t>on their vast potential to do good.</a:t>
            </a:r>
          </a:p>
          <a:p>
            <a:pPr>
              <a:spcBef>
                <a:spcPts val="1800"/>
              </a:spcBef>
            </a:pPr>
            <a:r>
              <a:rPr lang="en-US" sz="1500" dirty="0">
                <a:solidFill>
                  <a:srgbClr val="8F8B8B"/>
                </a:solidFill>
                <a:ea typeface="IBM Plex Sans" charset="0"/>
                <a:cs typeface="IBM Plex Sans" charset="0"/>
              </a:rPr>
              <a:t>Bringing together NGOs, academic institutions, enterprises, and startup developers to compete build effective </a:t>
            </a:r>
            <a:r>
              <a:rPr lang="en-US" sz="1500" b="1" dirty="0">
                <a:solidFill>
                  <a:srgbClr val="FFFFFF"/>
                </a:solidFill>
                <a:ea typeface="IBM Plex Sans" charset="0"/>
                <a:cs typeface="IBM Plex Sans" charset="0"/>
              </a:rPr>
              <a:t>disaster mitigation solutions</a:t>
            </a:r>
            <a:r>
              <a:rPr lang="en-US" sz="1500" dirty="0">
                <a:solidFill>
                  <a:srgbClr val="8F8B8B"/>
                </a:solidFill>
                <a:ea typeface="IBM Plex Sans" charset="0"/>
                <a:cs typeface="IBM Plex Sans" charset="0"/>
              </a:rPr>
              <a:t>, with a focus on health and well-being.</a:t>
            </a:r>
          </a:p>
          <a:p>
            <a:pPr>
              <a:spcBef>
                <a:spcPts val="1800"/>
              </a:spcBef>
            </a:pPr>
            <a:r>
              <a:rPr lang="en-US" sz="1500" b="1" dirty="0">
                <a:solidFill>
                  <a:srgbClr val="FFFFFF"/>
                </a:solidFill>
              </a:rPr>
              <a:t>International  Federation of Red Cross/Red Crescent</a:t>
            </a:r>
            <a:r>
              <a:rPr lang="en-US" sz="1500" dirty="0">
                <a:solidFill>
                  <a:srgbClr val="FFFFFF"/>
                </a:solidFill>
              </a:rPr>
              <a:t>, </a:t>
            </a:r>
            <a:r>
              <a:rPr lang="en-US" sz="1500" b="1" dirty="0">
                <a:solidFill>
                  <a:srgbClr val="FFFFFF"/>
                </a:solidFill>
              </a:rPr>
              <a:t>The American Red Cross</a:t>
            </a:r>
            <a:r>
              <a:rPr lang="en-US" sz="1500" dirty="0">
                <a:solidFill>
                  <a:srgbClr val="8F8B8B"/>
                </a:solidFill>
              </a:rPr>
              <a:t>,</a:t>
            </a:r>
            <a:r>
              <a:rPr lang="en-US" sz="1500" dirty="0">
                <a:solidFill>
                  <a:srgbClr val="FFFFFF"/>
                </a:solidFill>
              </a:rPr>
              <a:t> </a:t>
            </a:r>
            <a:r>
              <a:rPr lang="en-US" sz="1500" dirty="0">
                <a:solidFill>
                  <a:srgbClr val="8F8B8B"/>
                </a:solidFill>
              </a:rPr>
              <a:t>and</a:t>
            </a:r>
            <a:r>
              <a:rPr lang="en-US" sz="1500" dirty="0">
                <a:solidFill>
                  <a:srgbClr val="FFFFFF"/>
                </a:solidFill>
              </a:rPr>
              <a:t> </a:t>
            </a:r>
            <a:r>
              <a:rPr lang="en-US" sz="1500" dirty="0">
                <a:solidFill>
                  <a:srgbClr val="8F8B8B"/>
                </a:solidFill>
              </a:rPr>
              <a:t>the </a:t>
            </a:r>
            <a:r>
              <a:rPr lang="en-US" sz="1500" b="1" dirty="0">
                <a:solidFill>
                  <a:srgbClr val="FFFFFF"/>
                </a:solidFill>
              </a:rPr>
              <a:t>United Nations Office of Human Rights  </a:t>
            </a:r>
            <a:r>
              <a:rPr lang="en-US" sz="1500" dirty="0">
                <a:solidFill>
                  <a:srgbClr val="8F8B8B"/>
                </a:solidFill>
              </a:rPr>
              <a:t>combine</a:t>
            </a:r>
            <a:r>
              <a:rPr lang="en-US" sz="1500" dirty="0">
                <a:solidFill>
                  <a:srgbClr val="FFFFFF"/>
                </a:solidFill>
              </a:rPr>
              <a:t> </a:t>
            </a:r>
            <a:r>
              <a:rPr lang="en-US" sz="1500" dirty="0">
                <a:solidFill>
                  <a:srgbClr val="8F8B8B"/>
                </a:solidFill>
              </a:rPr>
              <a:t>for the</a:t>
            </a:r>
            <a:r>
              <a:rPr lang="en-US" sz="1500" b="1" dirty="0">
                <a:solidFill>
                  <a:srgbClr val="8F8B8B"/>
                </a:solidFill>
              </a:rPr>
              <a:t> </a:t>
            </a:r>
            <a:r>
              <a:rPr lang="en-US" sz="1500" b="1" i="1" dirty="0">
                <a:solidFill>
                  <a:srgbClr val="2DAFFC"/>
                </a:solidFill>
              </a:rPr>
              <a:t>Call for Code Award</a:t>
            </a:r>
            <a:r>
              <a:rPr lang="en-US" sz="1500" i="1" dirty="0">
                <a:solidFill>
                  <a:srgbClr val="18B6E5"/>
                </a:solidFill>
              </a:rPr>
              <a:t> </a:t>
            </a:r>
            <a:r>
              <a:rPr lang="en-US" sz="1500" i="1" dirty="0">
                <a:solidFill>
                  <a:srgbClr val="8F8B8B"/>
                </a:solidFill>
              </a:rPr>
              <a:t>to </a:t>
            </a:r>
            <a:r>
              <a:rPr lang="en-US" sz="1500" dirty="0">
                <a:solidFill>
                  <a:srgbClr val="8F8B8B"/>
                </a:solidFill>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939814"/>
          </a:xfrm>
          <a:prstGeom prst="rect">
            <a:avLst/>
          </a:prstGeom>
        </p:spPr>
        <p:txBody>
          <a:bodyPr wrap="square">
            <a:spAutoFit/>
          </a:bodyPr>
          <a:lstStyle/>
          <a:p>
            <a:pPr>
              <a:spcBef>
                <a:spcPts val="1800"/>
              </a:spcBef>
            </a:pPr>
            <a:r>
              <a:rPr lang="en-US" sz="1500" dirty="0">
                <a:solidFill>
                  <a:srgbClr val="000000"/>
                </a:solidFill>
                <a:ea typeface="IBM Plex Sans" charset="0"/>
                <a:cs typeface="IBM Plex Sans" charset="0"/>
              </a:rPr>
              <a:t>Award winners will receive </a:t>
            </a:r>
            <a:r>
              <a:rPr lang="en-US" sz="1500" b="1" dirty="0">
                <a:solidFill>
                  <a:srgbClr val="000000"/>
                </a:solidFill>
                <a:ea typeface="IBM Plex Sans" charset="0"/>
                <a:cs typeface="IBM Plex Sans" charset="0"/>
              </a:rPr>
              <a:t>long-term support</a:t>
            </a:r>
            <a:r>
              <a:rPr lang="en-US" sz="1500" dirty="0">
                <a:solidFill>
                  <a:srgbClr val="000000"/>
                </a:solidFill>
                <a:ea typeface="IBM Plex Sans" charset="0"/>
                <a:cs typeface="IBM Plex Sans" charset="0"/>
              </a:rPr>
              <a:t> through </a:t>
            </a:r>
            <a:r>
              <a:rPr lang="en-US" sz="1500" b="1" dirty="0">
                <a:solidFill>
                  <a:srgbClr val="000000"/>
                </a:solidFill>
                <a:ea typeface="IBM Plex Sans" charset="0"/>
                <a:cs typeface="IBM Plex Sans" charset="0"/>
              </a:rPr>
              <a:t>open source foundations</a:t>
            </a:r>
            <a:r>
              <a:rPr lang="en-US" sz="1500" dirty="0">
                <a:solidFill>
                  <a:srgbClr val="000000"/>
                </a:solidFill>
                <a:ea typeface="IBM Plex Sans" charset="0"/>
                <a:cs typeface="IBM Plex Sans" charset="0"/>
              </a:rPr>
              <a:t>, </a:t>
            </a:r>
            <a:r>
              <a:rPr lang="en-US" sz="1500" b="1" dirty="0">
                <a:solidFill>
                  <a:srgbClr val="000000"/>
                </a:solidFill>
                <a:ea typeface="IBM Plex Sans" charset="0"/>
                <a:cs typeface="IBM Plex Sans" charset="0"/>
              </a:rPr>
              <a:t>financial prizes</a:t>
            </a:r>
            <a:r>
              <a:rPr lang="en-US" sz="1500" dirty="0">
                <a:solidFill>
                  <a:srgbClr val="000000"/>
                </a:solidFill>
                <a:ea typeface="IBM Plex Sans" charset="0"/>
                <a:cs typeface="IBM Plex Sans" charset="0"/>
              </a:rPr>
              <a:t>, the </a:t>
            </a:r>
            <a:r>
              <a:rPr lang="en-US" sz="1500" b="1" dirty="0">
                <a:solidFill>
                  <a:srgbClr val="000000"/>
                </a:solidFill>
                <a:ea typeface="IBM Plex Sans" charset="0"/>
                <a:cs typeface="IBM Plex Sans" charset="0"/>
              </a:rPr>
              <a:t>opportunity to present their solution to leading VCs</a:t>
            </a:r>
            <a:r>
              <a:rPr lang="en-US" sz="1500" dirty="0">
                <a:solidFill>
                  <a:srgbClr val="000000"/>
                </a:solidFill>
                <a:ea typeface="IBM Plex Sans" charset="0"/>
                <a:cs typeface="IBM Plex Sans" charset="0"/>
              </a:rPr>
              <a:t>,  and will deploy their solution through </a:t>
            </a:r>
            <a:r>
              <a:rPr lang="en-US" sz="1500" b="1" dirty="0">
                <a:solidFill>
                  <a:srgbClr val="000000"/>
                </a:solidFill>
                <a:ea typeface="IBM Plex Sans" charset="0"/>
                <a:cs typeface="IBM Plex Sans" charset="0"/>
              </a:rPr>
              <a:t>IBM’s Corporate Service Corps</a:t>
            </a:r>
            <a:r>
              <a:rPr lang="en-US" sz="1500" dirty="0">
                <a:solidFill>
                  <a:srgbClr val="000000"/>
                </a:solidFill>
                <a:ea typeface="IBM Plex Sans" charset="0"/>
                <a:cs typeface="IBM Plex Sans" charset="0"/>
              </a:rPr>
              <a:t>.</a:t>
            </a:r>
          </a:p>
          <a:p>
            <a:pPr>
              <a:spcBef>
                <a:spcPts val="1800"/>
              </a:spcBef>
            </a:pPr>
            <a:r>
              <a:rPr lang="en-US" sz="1500" dirty="0">
                <a:solidFill>
                  <a:srgbClr val="000000"/>
                </a:solidFill>
              </a:rPr>
              <a:t>Developers will jump-start their project with dedicated </a:t>
            </a:r>
            <a:r>
              <a:rPr lang="en-US" sz="1500" b="1" dirty="0">
                <a:solidFill>
                  <a:srgbClr val="000000"/>
                </a:solidFill>
              </a:rPr>
              <a:t>IBM Code Patterns</a:t>
            </a:r>
            <a:r>
              <a:rPr lang="en-US" sz="1500" dirty="0">
                <a:solidFill>
                  <a:srgbClr val="000000"/>
                </a:solidFill>
              </a:rPr>
              <a:t>, combined  with </a:t>
            </a:r>
            <a:r>
              <a:rPr lang="en-US" sz="1500" b="1" dirty="0">
                <a:solidFill>
                  <a:srgbClr val="000000"/>
                </a:solidFill>
              </a:rPr>
              <a:t>optional enterprise technology</a:t>
            </a:r>
            <a:r>
              <a:rPr lang="en-US" sz="1500" dirty="0">
                <a:solidFill>
                  <a:srgbClr val="000000"/>
                </a:solidFill>
              </a:rPr>
              <a:t> to build projects  over the course of three months.</a:t>
            </a:r>
          </a:p>
          <a:p>
            <a:pPr>
              <a:spcBef>
                <a:spcPts val="1800"/>
              </a:spcBef>
            </a:pPr>
            <a:r>
              <a:rPr lang="en-US" sz="1500" dirty="0">
                <a:solidFill>
                  <a:srgbClr val="000000"/>
                </a:solidFill>
              </a:rPr>
              <a:t>Judged by the world’s most</a:t>
            </a:r>
            <a:r>
              <a:rPr lang="en-US" sz="1500" b="1" dirty="0">
                <a:solidFill>
                  <a:srgbClr val="000000"/>
                </a:solidFill>
              </a:rPr>
              <a:t> renowned technologists</a:t>
            </a:r>
            <a:r>
              <a:rPr lang="en-US" sz="1500" dirty="0">
                <a:solidFill>
                  <a:srgbClr val="000000"/>
                </a:solidFill>
              </a:rPr>
              <a:t>, the </a:t>
            </a:r>
            <a:r>
              <a:rPr lang="en-US" sz="1500" b="1" dirty="0">
                <a:solidFill>
                  <a:srgbClr val="000000"/>
                </a:solidFill>
              </a:rPr>
              <a:t>grand prize </a:t>
            </a:r>
            <a:r>
              <a:rPr lang="en-US" sz="1500" dirty="0">
                <a:solidFill>
                  <a:srgbClr val="000000"/>
                </a:solidFill>
              </a:rPr>
              <a:t>will be presented in </a:t>
            </a:r>
            <a:r>
              <a:rPr lang="en-US" sz="1500" b="1" dirty="0">
                <a:solidFill>
                  <a:srgbClr val="000000"/>
                </a:solidFill>
              </a:rPr>
              <a:t>October</a:t>
            </a:r>
            <a:r>
              <a:rPr lang="en-US" sz="1500" dirty="0">
                <a:solidFill>
                  <a:srgbClr val="000000"/>
                </a:solidFill>
              </a:rPr>
              <a:t> at an Award Event.</a:t>
            </a:r>
          </a:p>
          <a:p>
            <a:pPr>
              <a:spcBef>
                <a:spcPts val="1800"/>
              </a:spcBef>
            </a:pPr>
            <a:r>
              <a:rPr lang="en-US" dirty="0" err="1">
                <a:solidFill>
                  <a:srgbClr val="000000"/>
                </a:solidFill>
              </a:rPr>
              <a:t>developer.ibm.com</a:t>
            </a:r>
            <a:r>
              <a:rPr lang="en-US" dirty="0">
                <a:solidFill>
                  <a:srgbClr val="000000"/>
                </a:solidFill>
              </a:rPr>
              <a:t>/</a:t>
            </a:r>
            <a:r>
              <a:rPr lang="en-US" dirty="0" err="1">
                <a:solidFill>
                  <a:srgbClr val="000000"/>
                </a:solidFill>
              </a:rPr>
              <a:t>callforcode</a:t>
            </a:r>
            <a:endParaRPr lang="en-US" dirty="0">
              <a:solidFill>
                <a:srgbClr val="000000"/>
              </a:solidFill>
            </a:endParaRPr>
          </a:p>
        </p:txBody>
      </p:sp>
    </p:spTree>
    <p:extLst>
      <p:ext uri="{BB962C8B-B14F-4D97-AF65-F5344CB8AC3E}">
        <p14:creationId xmlns:p14="http://schemas.microsoft.com/office/powerpoint/2010/main" val="71336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D0E187-343E-4E41-9678-662B1111320B}"/>
              </a:ext>
            </a:extLst>
          </p:cNvPr>
          <p:cNvSpPr/>
          <p:nvPr/>
        </p:nvSpPr>
        <p:spPr>
          <a:xfrm>
            <a:off x="0" y="-1"/>
            <a:ext cx="4143632" cy="3344562"/>
          </a:xfrm>
          <a:prstGeom prst="rect">
            <a:avLst/>
          </a:prstGeom>
          <a:noFill/>
          <a:ln>
            <a:solidFill>
              <a:schemeClr val="bg2">
                <a:lumMod val="50000"/>
              </a:schemeClr>
            </a:solidFill>
          </a:ln>
        </p:spPr>
        <p:txBody>
          <a:bodyPr wrap="square" lIns="0" tIns="0" rIns="0" bIns="0" rtlCol="0" anchor="t">
            <a:noAutofit/>
          </a:bodyPr>
          <a:lstStyle/>
          <a:p>
            <a:pPr algn="ctr"/>
            <a:endParaRPr lang="en-US" sz="1200" dirty="0">
              <a:solidFill>
                <a:schemeClr val="tx1">
                  <a:lumMod val="10000"/>
                  <a:lumOff val="90000"/>
                </a:schemeClr>
              </a:solidFill>
              <a:cs typeface="Arial"/>
            </a:endParaRPr>
          </a:p>
          <a:p>
            <a:pPr algn="ctr"/>
            <a:r>
              <a:rPr lang="en-US" sz="1400" b="1" dirty="0">
                <a:solidFill>
                  <a:srgbClr val="00B2EF"/>
                </a:solidFill>
                <a:cs typeface="Arial"/>
              </a:rPr>
              <a:t>Build resilient financial networks to </a:t>
            </a:r>
          </a:p>
          <a:p>
            <a:pPr algn="ctr"/>
            <a:r>
              <a:rPr lang="en-US" sz="1400" b="1" dirty="0">
                <a:solidFill>
                  <a:srgbClr val="00B2EF"/>
                </a:solidFill>
                <a:cs typeface="Arial"/>
              </a:rPr>
              <a:t>execute secure transactions quickly</a:t>
            </a:r>
          </a:p>
          <a:p>
            <a:pPr algn="ctr"/>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Code Patterns</a:t>
            </a:r>
          </a:p>
          <a:p>
            <a:pPr marL="628650" lvl="1" indent="-171450">
              <a:buFont typeface="Arial" panose="020B0604020202020204" pitchFamily="34" charset="0"/>
              <a:buChar char="•"/>
            </a:pPr>
            <a:r>
              <a:rPr lang="en-US" sz="1200" dirty="0">
                <a:solidFill>
                  <a:schemeClr val="tx1">
                    <a:lumMod val="10000"/>
                    <a:lumOff val="90000"/>
                  </a:schemeClr>
                </a:solidFill>
                <a:cs typeface="Arial"/>
              </a:rPr>
              <a:t>Deploy an asset-transfer app using blockchain</a:t>
            </a:r>
          </a:p>
          <a:p>
            <a:pPr marL="628650" lvl="1" indent="-171450">
              <a:buFont typeface="Arial" panose="020B0604020202020204" pitchFamily="34" charset="0"/>
              <a:buChar char="•"/>
            </a:pPr>
            <a:r>
              <a:rPr lang="en-US" sz="1200" dirty="0">
                <a:solidFill>
                  <a:schemeClr val="tx1">
                    <a:lumMod val="10000"/>
                    <a:lumOff val="90000"/>
                  </a:schemeClr>
                </a:solidFill>
                <a:cs typeface="Arial"/>
              </a:rPr>
              <a:t>Create your first blockchain network</a:t>
            </a:r>
          </a:p>
          <a:p>
            <a:pPr marL="628650" lvl="1" indent="-171450">
              <a:buFont typeface="Arial" panose="020B0604020202020204" pitchFamily="34" charset="0"/>
              <a:buChar char="•"/>
            </a:pPr>
            <a:r>
              <a:rPr lang="en-US" sz="1200" dirty="0">
                <a:solidFill>
                  <a:schemeClr val="tx1">
                    <a:lumMod val="10000"/>
                    <a:lumOff val="90000"/>
                  </a:schemeClr>
                </a:solidFill>
                <a:cs typeface="Arial"/>
              </a:rPr>
              <a:t>Create and execute blockchain smart contracts</a:t>
            </a:r>
          </a:p>
          <a:p>
            <a:pPr marL="628650" lvl="1" indent="-171450">
              <a:buFont typeface="Arial" panose="020B0604020202020204" pitchFamily="34" charset="0"/>
              <a:buChar char="•"/>
            </a:pPr>
            <a:r>
              <a:rPr lang="en-US" sz="1200" dirty="0">
                <a:solidFill>
                  <a:schemeClr val="tx1">
                    <a:lumMod val="10000"/>
                    <a:lumOff val="90000"/>
                  </a:schemeClr>
                </a:solidFill>
                <a:cs typeface="Arial"/>
              </a:rPr>
              <a:t>Automate business processes via blockchain</a:t>
            </a:r>
          </a:p>
          <a:p>
            <a:pPr marL="628650" lvl="1" indent="-171450">
              <a:buFont typeface="Arial" panose="020B0604020202020204" pitchFamily="34" charset="0"/>
              <a:buChar char="•"/>
            </a:pPr>
            <a:r>
              <a:rPr lang="en-US" sz="1200" dirty="0">
                <a:solidFill>
                  <a:schemeClr val="tx1">
                    <a:lumMod val="10000"/>
                    <a:lumOff val="90000"/>
                  </a:schemeClr>
                </a:solidFill>
                <a:cs typeface="Arial"/>
              </a:rPr>
              <a:t>Track financial donations with blockchain </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Plus tech talks, blogs, recommended services</a:t>
            </a:r>
          </a:p>
          <a:p>
            <a:pPr lvl="1"/>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Includes inspirational NGO use cases</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p:txBody>
      </p:sp>
      <p:sp>
        <p:nvSpPr>
          <p:cNvPr id="9" name="Rectangle 8">
            <a:extLst>
              <a:ext uri="{FF2B5EF4-FFF2-40B4-BE49-F238E27FC236}">
                <a16:creationId xmlns:a16="http://schemas.microsoft.com/office/drawing/2014/main" id="{9BDBD83A-7544-9D42-B01D-9FFE1AD4DA3A}"/>
              </a:ext>
            </a:extLst>
          </p:cNvPr>
          <p:cNvSpPr/>
          <p:nvPr/>
        </p:nvSpPr>
        <p:spPr>
          <a:xfrm>
            <a:off x="4143632" y="0"/>
            <a:ext cx="3929448" cy="3344562"/>
          </a:xfrm>
          <a:prstGeom prst="rect">
            <a:avLst/>
          </a:prstGeom>
          <a:noFill/>
          <a:ln>
            <a:solidFill>
              <a:schemeClr val="bg2">
                <a:lumMod val="50000"/>
              </a:schemeClr>
            </a:solidFill>
          </a:ln>
        </p:spPr>
        <p:txBody>
          <a:bodyPr wrap="square" lIns="0" tIns="0" rIns="0" bIns="0" rtlCol="0" anchor="t">
            <a:noAutofit/>
          </a:bodyPr>
          <a:lstStyle/>
          <a:p>
            <a:pPr algn="ctr"/>
            <a:endParaRPr lang="en-US" sz="1200" dirty="0">
              <a:solidFill>
                <a:schemeClr val="tx1">
                  <a:lumMod val="10000"/>
                  <a:lumOff val="90000"/>
                </a:schemeClr>
              </a:solidFill>
              <a:cs typeface="Arial"/>
            </a:endParaRPr>
          </a:p>
          <a:p>
            <a:pPr algn="ctr"/>
            <a:r>
              <a:rPr lang="en-US" sz="1400" b="1" dirty="0">
                <a:solidFill>
                  <a:srgbClr val="00B2EF"/>
                </a:solidFill>
                <a:cs typeface="Arial"/>
              </a:rPr>
              <a:t>Translate voice and written communications </a:t>
            </a:r>
          </a:p>
          <a:p>
            <a:pPr algn="ctr"/>
            <a:r>
              <a:rPr lang="en-US" sz="1400" b="1" dirty="0">
                <a:solidFill>
                  <a:srgbClr val="00B2EF"/>
                </a:solidFill>
                <a:cs typeface="Arial"/>
              </a:rPr>
              <a:t>on the fly to improve information sharing</a:t>
            </a:r>
          </a:p>
          <a:p>
            <a:pPr algn="ctr"/>
            <a:endParaRPr lang="en-US" sz="1200" b="1"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Code Patterns</a:t>
            </a:r>
          </a:p>
          <a:p>
            <a:pPr marL="628650" lvl="1" indent="-171450">
              <a:buFont typeface="Arial" panose="020B0604020202020204" pitchFamily="34" charset="0"/>
              <a:buChar char="•"/>
            </a:pPr>
            <a:r>
              <a:rPr lang="en-US" sz="1200" dirty="0">
                <a:solidFill>
                  <a:schemeClr val="tx1">
                    <a:lumMod val="10000"/>
                    <a:lumOff val="90000"/>
                  </a:schemeClr>
                </a:solidFill>
                <a:cs typeface="Arial"/>
              </a:rPr>
              <a:t>Mobile application translate handwritten Korean</a:t>
            </a:r>
          </a:p>
          <a:p>
            <a:pPr marL="628650" lvl="1" indent="-171450">
              <a:buFont typeface="Arial" panose="020B0604020202020204" pitchFamily="34" charset="0"/>
              <a:buChar char="•"/>
            </a:pPr>
            <a:r>
              <a:rPr lang="en-US" sz="1200" dirty="0">
                <a:solidFill>
                  <a:schemeClr val="tx1">
                    <a:lumMod val="10000"/>
                    <a:lumOff val="90000"/>
                  </a:schemeClr>
                </a:solidFill>
                <a:cs typeface="Arial"/>
              </a:rPr>
              <a:t>Analyze Twitter for sentiment and content</a:t>
            </a:r>
          </a:p>
          <a:p>
            <a:pPr marL="628650" lvl="1" indent="-171450">
              <a:buFont typeface="Arial" panose="020B0604020202020204" pitchFamily="34" charset="0"/>
              <a:buChar char="•"/>
            </a:pPr>
            <a:r>
              <a:rPr lang="en-US" sz="1200" dirty="0">
                <a:solidFill>
                  <a:schemeClr val="tx1">
                    <a:lumMod val="10000"/>
                    <a:lumOff val="90000"/>
                  </a:schemeClr>
                </a:solidFill>
                <a:cs typeface="Arial"/>
              </a:rPr>
              <a:t>Create a seamless communications channel for those who speak different languages </a:t>
            </a:r>
          </a:p>
          <a:p>
            <a:pPr marL="628650" lvl="1" indent="-171450">
              <a:buFont typeface="Arial" panose="020B0604020202020204" pitchFamily="34" charset="0"/>
              <a:buChar char="•"/>
            </a:pPr>
            <a:r>
              <a:rPr lang="en-US" sz="1200" dirty="0">
                <a:solidFill>
                  <a:schemeClr val="tx1">
                    <a:lumMod val="10000"/>
                    <a:lumOff val="90000"/>
                  </a:schemeClr>
                </a:solidFill>
                <a:cs typeface="Arial"/>
              </a:rPr>
              <a:t>Extract and visualize enriched data</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Plus tech talks, blogs, recommended services</a:t>
            </a:r>
          </a:p>
          <a:p>
            <a:pPr lvl="1"/>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Includes inspirational NGO use cases</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p:txBody>
      </p:sp>
      <p:sp>
        <p:nvSpPr>
          <p:cNvPr id="10" name="Rectangle 9">
            <a:extLst>
              <a:ext uri="{FF2B5EF4-FFF2-40B4-BE49-F238E27FC236}">
                <a16:creationId xmlns:a16="http://schemas.microsoft.com/office/drawing/2014/main" id="{E3251354-DB12-6646-B831-6F74D81B1C99}"/>
              </a:ext>
            </a:extLst>
          </p:cNvPr>
          <p:cNvSpPr/>
          <p:nvPr/>
        </p:nvSpPr>
        <p:spPr>
          <a:xfrm>
            <a:off x="8073080" y="0"/>
            <a:ext cx="4106561" cy="3344562"/>
          </a:xfrm>
          <a:prstGeom prst="rect">
            <a:avLst/>
          </a:prstGeom>
          <a:noFill/>
          <a:ln>
            <a:solidFill>
              <a:schemeClr val="bg2">
                <a:lumMod val="50000"/>
              </a:schemeClr>
            </a:solidFill>
          </a:ln>
        </p:spPr>
        <p:txBody>
          <a:bodyPr wrap="square" lIns="0" tIns="0" rIns="0" bIns="0" rtlCol="0" anchor="t">
            <a:noAutofit/>
          </a:bodyPr>
          <a:lstStyle/>
          <a:p>
            <a:pPr algn="ctr"/>
            <a:endParaRPr lang="en-US" sz="1200" dirty="0">
              <a:solidFill>
                <a:schemeClr val="tx1">
                  <a:lumMod val="10000"/>
                  <a:lumOff val="90000"/>
                </a:schemeClr>
              </a:solidFill>
              <a:cs typeface="Arial"/>
            </a:endParaRPr>
          </a:p>
          <a:p>
            <a:pPr algn="ctr"/>
            <a:r>
              <a:rPr lang="en-US" sz="1400" b="1" dirty="0">
                <a:solidFill>
                  <a:srgbClr val="00B2EF"/>
                </a:solidFill>
                <a:cs typeface="Arial"/>
              </a:rPr>
              <a:t>Understand, analyze, and predict healthcare </a:t>
            </a:r>
          </a:p>
          <a:p>
            <a:pPr algn="ctr"/>
            <a:r>
              <a:rPr lang="en-US" sz="1400" b="1" dirty="0">
                <a:solidFill>
                  <a:srgbClr val="00B2EF"/>
                </a:solidFill>
                <a:cs typeface="Arial"/>
              </a:rPr>
              <a:t>and nutrition needs to improve basic services</a:t>
            </a:r>
          </a:p>
          <a:p>
            <a:pPr algn="ctr"/>
            <a:endParaRPr lang="en-US" sz="1200" b="1"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Code Patterns</a:t>
            </a:r>
          </a:p>
          <a:p>
            <a:pPr marL="628650" lvl="1" indent="-171450">
              <a:buFont typeface="Arial" panose="020B0604020202020204" pitchFamily="34" charset="0"/>
              <a:buChar char="•"/>
            </a:pPr>
            <a:r>
              <a:rPr lang="en-US" sz="1200" dirty="0">
                <a:solidFill>
                  <a:schemeClr val="tx1">
                    <a:lumMod val="10000"/>
                    <a:lumOff val="90000"/>
                  </a:schemeClr>
                </a:solidFill>
                <a:cs typeface="Arial"/>
              </a:rPr>
              <a:t>Classify ICD-10 data with Watson</a:t>
            </a:r>
          </a:p>
          <a:p>
            <a:pPr marL="628650" lvl="1" indent="-171450">
              <a:buFont typeface="Arial" panose="020B0604020202020204" pitchFamily="34" charset="0"/>
              <a:buChar char="•"/>
            </a:pPr>
            <a:r>
              <a:rPr lang="en-US" sz="1200" dirty="0">
                <a:solidFill>
                  <a:schemeClr val="tx1">
                    <a:lumMod val="10000"/>
                    <a:lumOff val="90000"/>
                  </a:schemeClr>
                </a:solidFill>
                <a:cs typeface="Arial"/>
              </a:rPr>
              <a:t>Mobile health app that uses machine learning</a:t>
            </a:r>
          </a:p>
          <a:p>
            <a:pPr marL="628650" lvl="1" indent="-171450">
              <a:buFont typeface="Arial" panose="020B0604020202020204" pitchFamily="34" charset="0"/>
              <a:buChar char="•"/>
            </a:pPr>
            <a:r>
              <a:rPr lang="en-US" sz="1200" dirty="0">
                <a:solidFill>
                  <a:schemeClr val="tx1">
                    <a:lumMod val="10000"/>
                    <a:lumOff val="90000"/>
                  </a:schemeClr>
                </a:solidFill>
                <a:cs typeface="Arial"/>
              </a:rPr>
              <a:t>Deploy a scoring model to predict heart rate failure</a:t>
            </a:r>
          </a:p>
          <a:p>
            <a:pPr marL="628650" lvl="1" indent="-171450">
              <a:buFont typeface="Arial" panose="020B0604020202020204" pitchFamily="34" charset="0"/>
              <a:buChar char="•"/>
            </a:pPr>
            <a:r>
              <a:rPr lang="en-US" sz="1200" dirty="0">
                <a:solidFill>
                  <a:schemeClr val="tx1">
                    <a:lumMod val="10000"/>
                    <a:lumOff val="90000"/>
                  </a:schemeClr>
                </a:solidFill>
                <a:cs typeface="Arial"/>
              </a:rPr>
              <a:t>Create visualizations to understand food insecurity</a:t>
            </a:r>
          </a:p>
          <a:p>
            <a:pPr marL="628650" lvl="1" indent="-171450">
              <a:buFont typeface="Arial" panose="020B0604020202020204" pitchFamily="34" charset="0"/>
              <a:buChar char="•"/>
            </a:pPr>
            <a:r>
              <a:rPr lang="en-US" sz="1200" dirty="0">
                <a:solidFill>
                  <a:schemeClr val="tx1">
                    <a:lumMod val="10000"/>
                    <a:lumOff val="90000"/>
                  </a:schemeClr>
                </a:solidFill>
                <a:cs typeface="Arial"/>
              </a:rPr>
              <a:t>Analyze open medical datasets to gain insights</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Plus tech talks, blogs, recommended services</a:t>
            </a:r>
          </a:p>
          <a:p>
            <a:pPr lvl="1"/>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Includes inspirational NGO use cases</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p:txBody>
      </p:sp>
      <p:sp>
        <p:nvSpPr>
          <p:cNvPr id="11" name="Rectangle 10">
            <a:extLst>
              <a:ext uri="{FF2B5EF4-FFF2-40B4-BE49-F238E27FC236}">
                <a16:creationId xmlns:a16="http://schemas.microsoft.com/office/drawing/2014/main" id="{BC47F853-CE19-5D48-899D-4EC8B69B43C2}"/>
              </a:ext>
            </a:extLst>
          </p:cNvPr>
          <p:cNvSpPr/>
          <p:nvPr/>
        </p:nvSpPr>
        <p:spPr>
          <a:xfrm>
            <a:off x="-1" y="3344560"/>
            <a:ext cx="4143631" cy="3513439"/>
          </a:xfrm>
          <a:prstGeom prst="rect">
            <a:avLst/>
          </a:prstGeom>
          <a:noFill/>
          <a:ln>
            <a:solidFill>
              <a:schemeClr val="bg2">
                <a:lumMod val="50000"/>
              </a:schemeClr>
            </a:solidFill>
          </a:ln>
        </p:spPr>
        <p:txBody>
          <a:bodyPr wrap="square" lIns="0" tIns="0" rIns="0" bIns="0" rtlCol="0" anchor="t">
            <a:noAutofit/>
          </a:bodyPr>
          <a:lstStyle/>
          <a:p>
            <a:pPr algn="ctr"/>
            <a:endParaRPr lang="en-US" sz="1200" dirty="0">
              <a:solidFill>
                <a:schemeClr val="tx1">
                  <a:lumMod val="10000"/>
                  <a:lumOff val="90000"/>
                </a:schemeClr>
              </a:solidFill>
              <a:cs typeface="Arial"/>
            </a:endParaRPr>
          </a:p>
          <a:p>
            <a:pPr algn="ctr"/>
            <a:r>
              <a:rPr lang="en-US" sz="1400" b="1" dirty="0">
                <a:solidFill>
                  <a:srgbClr val="00B2EF"/>
                </a:solidFill>
                <a:cs typeface="Arial"/>
              </a:rPr>
              <a:t>Improve logistics based on traffic and weather </a:t>
            </a:r>
          </a:p>
          <a:p>
            <a:pPr algn="ctr"/>
            <a:r>
              <a:rPr lang="en-US" sz="1400" b="1" dirty="0">
                <a:solidFill>
                  <a:srgbClr val="00B2EF"/>
                </a:solidFill>
                <a:cs typeface="Arial"/>
              </a:rPr>
              <a:t>activity to reduce number of people affected</a:t>
            </a:r>
          </a:p>
          <a:p>
            <a:pPr algn="ctr"/>
            <a:endParaRPr lang="en-US" sz="1200" b="1"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Code Patterns</a:t>
            </a:r>
          </a:p>
          <a:p>
            <a:pPr marL="628650" lvl="1" indent="-171450">
              <a:buFont typeface="Arial" panose="020B0604020202020204" pitchFamily="34" charset="0"/>
              <a:buChar char="•"/>
            </a:pPr>
            <a:r>
              <a:rPr lang="en-US" sz="1200" dirty="0">
                <a:solidFill>
                  <a:schemeClr val="tx1">
                    <a:lumMod val="10000"/>
                    <a:lumOff val="90000"/>
                  </a:schemeClr>
                </a:solidFill>
                <a:cs typeface="Arial"/>
              </a:rPr>
              <a:t>Build a mobile chatbot for recommendations, reservations, and event planning </a:t>
            </a:r>
          </a:p>
          <a:p>
            <a:pPr marL="628650" lvl="1" indent="-171450">
              <a:buFont typeface="Arial" panose="020B0604020202020204" pitchFamily="34" charset="0"/>
              <a:buChar char="•"/>
            </a:pPr>
            <a:r>
              <a:rPr lang="en-US" sz="1200" dirty="0">
                <a:solidFill>
                  <a:schemeClr val="tx1">
                    <a:lumMod val="10000"/>
                    <a:lumOff val="90000"/>
                  </a:schemeClr>
                </a:solidFill>
                <a:cs typeface="Arial"/>
              </a:rPr>
              <a:t>Correlate flight and weather data in an augmented reality mobile app</a:t>
            </a:r>
          </a:p>
          <a:p>
            <a:pPr marL="628650" lvl="1" indent="-171450">
              <a:buFont typeface="Arial" panose="020B0604020202020204" pitchFamily="34" charset="0"/>
              <a:buChar char="•"/>
            </a:pPr>
            <a:r>
              <a:rPr lang="en-US" sz="1200" dirty="0">
                <a:solidFill>
                  <a:schemeClr val="tx1">
                    <a:lumMod val="10000"/>
                    <a:lumOff val="90000"/>
                  </a:schemeClr>
                </a:solidFill>
                <a:cs typeface="Arial"/>
              </a:rPr>
              <a:t>Create charts, graphs, maps using city datasets</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a:p>
            <a:pPr lvl="1"/>
            <a:endParaRPr lang="en-US" sz="1200" dirty="0">
              <a:solidFill>
                <a:schemeClr val="tx1">
                  <a:lumMod val="10000"/>
                  <a:lumOff val="90000"/>
                </a:schemeClr>
              </a:solidFill>
              <a:cs typeface="Arial"/>
            </a:endParaRPr>
          </a:p>
          <a:p>
            <a:pPr lvl="1"/>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Plus tech talks, blogs, recommended services</a:t>
            </a:r>
          </a:p>
          <a:p>
            <a:pPr lvl="1"/>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Includes inspirational NGO use cases</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p:txBody>
      </p:sp>
      <p:sp>
        <p:nvSpPr>
          <p:cNvPr id="12" name="Rectangle 11">
            <a:extLst>
              <a:ext uri="{FF2B5EF4-FFF2-40B4-BE49-F238E27FC236}">
                <a16:creationId xmlns:a16="http://schemas.microsoft.com/office/drawing/2014/main" id="{0119C0E9-48CA-654F-AC70-88D092959F5C}"/>
              </a:ext>
            </a:extLst>
          </p:cNvPr>
          <p:cNvSpPr/>
          <p:nvPr/>
        </p:nvSpPr>
        <p:spPr>
          <a:xfrm>
            <a:off x="4143632" y="3344561"/>
            <a:ext cx="3929448" cy="3513438"/>
          </a:xfrm>
          <a:prstGeom prst="rect">
            <a:avLst/>
          </a:prstGeom>
          <a:noFill/>
          <a:ln>
            <a:solidFill>
              <a:schemeClr val="bg2">
                <a:lumMod val="50000"/>
              </a:schemeClr>
            </a:solidFill>
          </a:ln>
        </p:spPr>
        <p:txBody>
          <a:bodyPr wrap="square" lIns="0" tIns="0" rIns="0" bIns="0" rtlCol="0" anchor="t">
            <a:noAutofit/>
          </a:bodyPr>
          <a:lstStyle/>
          <a:p>
            <a:pPr algn="ctr"/>
            <a:endParaRPr lang="en-US" sz="1200" dirty="0">
              <a:solidFill>
                <a:schemeClr val="tx1">
                  <a:lumMod val="10000"/>
                  <a:lumOff val="90000"/>
                </a:schemeClr>
              </a:solidFill>
              <a:cs typeface="Arial"/>
            </a:endParaRPr>
          </a:p>
          <a:p>
            <a:pPr algn="ctr"/>
            <a:r>
              <a:rPr lang="en-US" sz="1400" b="1" dirty="0">
                <a:solidFill>
                  <a:srgbClr val="00B2EF"/>
                </a:solidFill>
                <a:cs typeface="Arial"/>
              </a:rPr>
              <a:t>Analyze device sensor data to take corrective </a:t>
            </a:r>
          </a:p>
          <a:p>
            <a:pPr algn="ctr"/>
            <a:r>
              <a:rPr lang="en-US" sz="1400" b="1" dirty="0">
                <a:solidFill>
                  <a:srgbClr val="00B2EF"/>
                </a:solidFill>
                <a:cs typeface="Arial"/>
              </a:rPr>
              <a:t>or preventative action automatically</a:t>
            </a:r>
          </a:p>
          <a:p>
            <a:pPr algn="ctr"/>
            <a:endParaRPr lang="en-US" sz="1200" b="1"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Code Patterns</a:t>
            </a:r>
          </a:p>
          <a:p>
            <a:pPr marL="628650" lvl="1" indent="-171450">
              <a:buFont typeface="Arial" panose="020B0604020202020204" pitchFamily="34" charset="0"/>
              <a:buChar char="•"/>
            </a:pPr>
            <a:r>
              <a:rPr lang="en-US" sz="1200" dirty="0">
                <a:solidFill>
                  <a:schemeClr val="tx1">
                    <a:lumMod val="10000"/>
                    <a:lumOff val="90000"/>
                  </a:schemeClr>
                </a:solidFill>
                <a:cs typeface="Arial"/>
              </a:rPr>
              <a:t>Analyze industrial equipment on sight for defects</a:t>
            </a:r>
          </a:p>
          <a:p>
            <a:pPr marL="628650" lvl="1" indent="-171450">
              <a:buFont typeface="Arial" panose="020B0604020202020204" pitchFamily="34" charset="0"/>
              <a:buChar char="•"/>
            </a:pPr>
            <a:r>
              <a:rPr lang="en-US" sz="1200" dirty="0">
                <a:solidFill>
                  <a:schemeClr val="tx1">
                    <a:lumMod val="10000"/>
                    <a:lumOff val="90000"/>
                  </a:schemeClr>
                </a:solidFill>
                <a:cs typeface="Arial"/>
              </a:rPr>
              <a:t>Detect voltage anomalies in household IoT devices</a:t>
            </a:r>
          </a:p>
          <a:p>
            <a:pPr marL="628650" lvl="1" indent="-171450">
              <a:buFont typeface="Arial" panose="020B0604020202020204" pitchFamily="34" charset="0"/>
              <a:buChar char="•"/>
            </a:pPr>
            <a:r>
              <a:rPr lang="en-US" sz="1200" dirty="0">
                <a:solidFill>
                  <a:schemeClr val="tx1">
                    <a:lumMod val="10000"/>
                    <a:lumOff val="90000"/>
                  </a:schemeClr>
                </a:solidFill>
                <a:cs typeface="Arial"/>
              </a:rPr>
              <a:t>Develop an IoT asset tracking app using Blockchain</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a:p>
            <a:pPr lvl="1"/>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Plus tech talks, blogs, recommended services</a:t>
            </a:r>
          </a:p>
          <a:p>
            <a:pPr lvl="1"/>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Includes inspirational NGO use cases</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p:txBody>
      </p:sp>
      <p:sp>
        <p:nvSpPr>
          <p:cNvPr id="13" name="Rectangle 12">
            <a:extLst>
              <a:ext uri="{FF2B5EF4-FFF2-40B4-BE49-F238E27FC236}">
                <a16:creationId xmlns:a16="http://schemas.microsoft.com/office/drawing/2014/main" id="{7C482AF7-0F95-E44A-A9E8-487D68C0C338}"/>
              </a:ext>
            </a:extLst>
          </p:cNvPr>
          <p:cNvSpPr/>
          <p:nvPr/>
        </p:nvSpPr>
        <p:spPr>
          <a:xfrm>
            <a:off x="8073080" y="3344561"/>
            <a:ext cx="4106560" cy="3513438"/>
          </a:xfrm>
          <a:prstGeom prst="rect">
            <a:avLst/>
          </a:prstGeom>
          <a:noFill/>
          <a:ln>
            <a:solidFill>
              <a:schemeClr val="bg2">
                <a:lumMod val="50000"/>
              </a:schemeClr>
            </a:solidFill>
          </a:ln>
        </p:spPr>
        <p:txBody>
          <a:bodyPr wrap="square" lIns="0" tIns="0" rIns="0" bIns="0" rtlCol="0" anchor="t">
            <a:noAutofit/>
          </a:bodyPr>
          <a:lstStyle/>
          <a:p>
            <a:pPr algn="ctr"/>
            <a:endParaRPr lang="en-US" sz="1200" dirty="0">
              <a:solidFill>
                <a:schemeClr val="tx1">
                  <a:lumMod val="10000"/>
                  <a:lumOff val="90000"/>
                </a:schemeClr>
              </a:solidFill>
              <a:cs typeface="Arial"/>
            </a:endParaRPr>
          </a:p>
          <a:p>
            <a:pPr algn="ctr"/>
            <a:r>
              <a:rPr lang="en-US" sz="1400" b="1" dirty="0">
                <a:solidFill>
                  <a:srgbClr val="00B2EF"/>
                </a:solidFill>
                <a:cs typeface="Arial"/>
              </a:rPr>
              <a:t>Use visual recognition to process claims </a:t>
            </a:r>
          </a:p>
          <a:p>
            <a:pPr algn="ctr"/>
            <a:r>
              <a:rPr lang="en-US" sz="1400" b="1" dirty="0">
                <a:solidFill>
                  <a:srgbClr val="00B2EF"/>
                </a:solidFill>
                <a:cs typeface="Arial"/>
              </a:rPr>
              <a:t>quickly or identify immediate need for aid</a:t>
            </a:r>
          </a:p>
          <a:p>
            <a:pPr algn="ctr"/>
            <a:endParaRPr lang="en-US" sz="1200" b="1"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Code Patterns</a:t>
            </a:r>
          </a:p>
          <a:p>
            <a:pPr marL="628650" lvl="1" indent="-171450">
              <a:buFont typeface="Arial" panose="020B0604020202020204" pitchFamily="34" charset="0"/>
              <a:buChar char="•"/>
            </a:pPr>
            <a:r>
              <a:rPr lang="en-US" sz="1200" dirty="0">
                <a:solidFill>
                  <a:schemeClr val="tx1">
                    <a:lumMod val="10000"/>
                    <a:lumOff val="90000"/>
                  </a:schemeClr>
                </a:solidFill>
                <a:cs typeface="Arial"/>
              </a:rPr>
              <a:t>Apply cognitive to classify and tag mobile images Build a web-based blockchain insurance app</a:t>
            </a:r>
          </a:p>
          <a:p>
            <a:pPr marL="628650" lvl="1" indent="-171450">
              <a:buFont typeface="Arial" panose="020B0604020202020204" pitchFamily="34" charset="0"/>
              <a:buChar char="•"/>
            </a:pPr>
            <a:r>
              <a:rPr lang="en-US" sz="1200" dirty="0">
                <a:solidFill>
                  <a:schemeClr val="tx1">
                    <a:lumMod val="10000"/>
                    <a:lumOff val="90000"/>
                  </a:schemeClr>
                </a:solidFill>
                <a:cs typeface="Arial"/>
              </a:rPr>
              <a:t>Locate and count items in an image with</a:t>
            </a:r>
          </a:p>
          <a:p>
            <a:pPr marL="628650" lvl="1" indent="-171450">
              <a:buFont typeface="Arial" panose="020B0604020202020204" pitchFamily="34" charset="0"/>
              <a:buChar char="•"/>
            </a:pPr>
            <a:r>
              <a:rPr lang="en-US" sz="1200" dirty="0">
                <a:solidFill>
                  <a:schemeClr val="tx1">
                    <a:lumMod val="10000"/>
                    <a:lumOff val="90000"/>
                  </a:schemeClr>
                </a:solidFill>
                <a:cs typeface="Arial"/>
              </a:rPr>
              <a:t>Classify vehicle damage images</a:t>
            </a:r>
          </a:p>
          <a:p>
            <a:pPr marL="628650" lvl="1" indent="-171450">
              <a:buFont typeface="Arial" panose="020B0604020202020204" pitchFamily="34" charset="0"/>
              <a:buChar char="•"/>
            </a:pPr>
            <a:r>
              <a:rPr lang="en-US" sz="1200" dirty="0">
                <a:solidFill>
                  <a:schemeClr val="tx1">
                    <a:lumMod val="10000"/>
                    <a:lumOff val="90000"/>
                  </a:schemeClr>
                </a:solidFill>
                <a:cs typeface="Arial"/>
              </a:rPr>
              <a:t>Analyze an image and send a status alert</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a:p>
            <a:pPr lvl="1"/>
            <a:endParaRPr lang="en-US" sz="1200" dirty="0">
              <a:solidFill>
                <a:schemeClr val="tx1">
                  <a:lumMod val="10000"/>
                  <a:lumOff val="90000"/>
                </a:schemeClr>
              </a:solidFill>
              <a:cs typeface="Arial"/>
            </a:endParaRPr>
          </a:p>
          <a:p>
            <a:pPr lvl="1"/>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Plus tech talks, blogs, recommended services</a:t>
            </a:r>
          </a:p>
          <a:p>
            <a:pPr lvl="1"/>
            <a:endParaRPr lang="en-US" sz="1200" dirty="0">
              <a:solidFill>
                <a:schemeClr val="tx1">
                  <a:lumMod val="10000"/>
                  <a:lumOff val="90000"/>
                </a:schemeClr>
              </a:solidFill>
              <a:cs typeface="Arial"/>
            </a:endParaRPr>
          </a:p>
          <a:p>
            <a:pPr lvl="1"/>
            <a:r>
              <a:rPr lang="en-US" sz="1200" dirty="0">
                <a:solidFill>
                  <a:schemeClr val="tx1">
                    <a:lumMod val="10000"/>
                    <a:lumOff val="90000"/>
                  </a:schemeClr>
                </a:solidFill>
                <a:cs typeface="Arial"/>
              </a:rPr>
              <a:t>Includes inspirational NGO use cases</a:t>
            </a:r>
          </a:p>
          <a:p>
            <a:pPr marL="628650" lvl="1" indent="-171450">
              <a:buFont typeface="Arial" panose="020B0604020202020204" pitchFamily="34" charset="0"/>
              <a:buChar char="•"/>
            </a:pPr>
            <a:endParaRPr lang="en-US" sz="1200" dirty="0">
              <a:solidFill>
                <a:schemeClr val="tx1">
                  <a:lumMod val="10000"/>
                  <a:lumOff val="90000"/>
                </a:schemeClr>
              </a:solidFill>
              <a:cs typeface="Arial"/>
            </a:endParaRPr>
          </a:p>
        </p:txBody>
      </p:sp>
    </p:spTree>
    <p:extLst>
      <p:ext uri="{BB962C8B-B14F-4D97-AF65-F5344CB8AC3E}">
        <p14:creationId xmlns:p14="http://schemas.microsoft.com/office/powerpoint/2010/main" val="73281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endParaRPr lang="en-US" dirty="0">
              <a:solidFill>
                <a:srgbClr val="2B2B2B"/>
              </a:solidFill>
            </a:endParaRPr>
          </a:p>
        </p:txBody>
      </p:sp>
    </p:spTree>
    <p:extLst>
      <p:ext uri="{BB962C8B-B14F-4D97-AF65-F5344CB8AC3E}">
        <p14:creationId xmlns:p14="http://schemas.microsoft.com/office/powerpoint/2010/main" val="2057220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9E7B4AA-51EA-4FA7-A759-68D9D3D9A8A5}"/>
              </a:ext>
            </a:extLst>
          </p:cNvPr>
          <p:cNvPicPr>
            <a:picLocks noChangeAspect="1"/>
          </p:cNvPicPr>
          <p:nvPr/>
        </p:nvPicPr>
        <p:blipFill rotWithShape="1">
          <a:blip r:embed="rId3"/>
          <a:srcRect t="-2" r="26447" b="32592"/>
          <a:stretch/>
        </p:blipFill>
        <p:spPr>
          <a:xfrm flipH="1">
            <a:off x="-34795" y="-5635"/>
            <a:ext cx="12226795" cy="6858000"/>
          </a:xfrm>
          <a:prstGeom prst="rect">
            <a:avLst/>
          </a:prstGeom>
        </p:spPr>
      </p:pic>
      <p:sp>
        <p:nvSpPr>
          <p:cNvPr id="55299" name="Title 1"/>
          <p:cNvSpPr txBox="1">
            <a:spLocks/>
          </p:cNvSpPr>
          <p:nvPr/>
        </p:nvSpPr>
        <p:spPr bwMode="auto">
          <a:xfrm>
            <a:off x="440267" y="263458"/>
            <a:ext cx="3773909" cy="2225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r>
              <a:rPr lang="en-US" altLang="en-US" sz="7200" b="1" dirty="0">
                <a:solidFill>
                  <a:schemeClr val="bg1"/>
                </a:solidFill>
                <a:effectLst>
                  <a:outerShdw blurRad="50800" dist="38100" dir="2700000" algn="tl" rotWithShape="0">
                    <a:prstClr val="black">
                      <a:alpha val="40000"/>
                    </a:prstClr>
                  </a:outerShdw>
                </a:effectLst>
                <a:latin typeface="HelvNeue for IBM"/>
                <a:ea typeface="HelvNeue for IBM"/>
                <a:cs typeface="HelvNeue for IBM"/>
              </a:rPr>
              <a:t>SHIFTS</a:t>
            </a:r>
          </a:p>
          <a:p>
            <a:pPr algn="ctr"/>
            <a:r>
              <a:rPr lang="en-US" altLang="en-US" sz="4267" b="1" dirty="0">
                <a:solidFill>
                  <a:schemeClr val="bg1"/>
                </a:solidFill>
                <a:effectLst>
                  <a:outerShdw blurRad="50800" dist="38100" dir="2700000" algn="tl" rotWithShape="0">
                    <a:prstClr val="black">
                      <a:alpha val="40000"/>
                    </a:prstClr>
                  </a:outerShdw>
                </a:effectLst>
                <a:latin typeface="HelvNeue for IBM"/>
                <a:ea typeface="HelvNeue for IBM"/>
                <a:cs typeface="HelvNeue for IBM"/>
              </a:rPr>
              <a:t>in technology</a:t>
            </a:r>
          </a:p>
          <a:p>
            <a:pPr algn="ctr"/>
            <a:r>
              <a:rPr lang="en-US" altLang="en-US" sz="4267" b="1" dirty="0">
                <a:solidFill>
                  <a:schemeClr val="bg1"/>
                </a:solidFill>
                <a:latin typeface="HelvNeue for IBM"/>
                <a:ea typeface="HelvNeue for IBM"/>
                <a:cs typeface="HelvNeue for IBM"/>
              </a:rPr>
              <a:t>  </a:t>
            </a:r>
          </a:p>
        </p:txBody>
      </p:sp>
      <p:sp>
        <p:nvSpPr>
          <p:cNvPr id="9" name="Rectangle 8">
            <a:extLst>
              <a:ext uri="{FF2B5EF4-FFF2-40B4-BE49-F238E27FC236}">
                <a16:creationId xmlns:a16="http://schemas.microsoft.com/office/drawing/2014/main" id="{D2CE51FA-F2DC-41B9-AB08-228D5B4B455B}"/>
              </a:ext>
            </a:extLst>
          </p:cNvPr>
          <p:cNvSpPr/>
          <p:nvPr/>
        </p:nvSpPr>
        <p:spPr>
          <a:xfrm>
            <a:off x="4300985" y="16971"/>
            <a:ext cx="1828800" cy="6832875"/>
          </a:xfrm>
          <a:prstGeom prst="rect">
            <a:avLst/>
          </a:prstGeom>
          <a:gradFill>
            <a:gsLst>
              <a:gs pos="0">
                <a:srgbClr val="2EA2E8"/>
              </a:gs>
              <a:gs pos="100000">
                <a:schemeClr val="accent1">
                  <a:lumMod val="45000"/>
                  <a:lumOff val="55000"/>
                  <a:alpha val="19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a:extLst>
              <a:ext uri="{FF2B5EF4-FFF2-40B4-BE49-F238E27FC236}">
                <a16:creationId xmlns:a16="http://schemas.microsoft.com/office/drawing/2014/main" id="{4A34EF31-1E87-42D5-AB22-02668F8D39C3}"/>
              </a:ext>
            </a:extLst>
          </p:cNvPr>
          <p:cNvSpPr/>
          <p:nvPr/>
        </p:nvSpPr>
        <p:spPr>
          <a:xfrm>
            <a:off x="6130796" y="-5635"/>
            <a:ext cx="1828800" cy="6858000"/>
          </a:xfrm>
          <a:prstGeom prst="rect">
            <a:avLst/>
          </a:prstGeom>
          <a:solidFill>
            <a:srgbClr val="E2EAE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EBE4868B-F0AA-4BAC-AF9B-083A9A598FA1}"/>
              </a:ext>
            </a:extLst>
          </p:cNvPr>
          <p:cNvSpPr txBox="1"/>
          <p:nvPr/>
        </p:nvSpPr>
        <p:spPr>
          <a:xfrm>
            <a:off x="4275645" y="1039006"/>
            <a:ext cx="1820355" cy="584775"/>
          </a:xfrm>
          <a:prstGeom prst="rect">
            <a:avLst/>
          </a:prstGeom>
          <a:noFill/>
        </p:spPr>
        <p:txBody>
          <a:bodyPr wrap="square" rtlCol="0">
            <a:spAutoFit/>
          </a:bodyPr>
          <a:lstStyle/>
          <a:p>
            <a:pPr algn="ctr"/>
            <a:r>
              <a:rPr lang="en-US" sz="3200" dirty="0">
                <a:solidFill>
                  <a:srgbClr val="1C335F"/>
                </a:solidFill>
                <a:latin typeface="IBM Plex Sans" panose="020B0503050000000000" pitchFamily="34" charset="0"/>
              </a:rPr>
              <a:t>_start</a:t>
            </a:r>
          </a:p>
        </p:txBody>
      </p:sp>
      <p:sp>
        <p:nvSpPr>
          <p:cNvPr id="28" name="Rectangle 27">
            <a:extLst>
              <a:ext uri="{FF2B5EF4-FFF2-40B4-BE49-F238E27FC236}">
                <a16:creationId xmlns:a16="http://schemas.microsoft.com/office/drawing/2014/main" id="{A30136CD-8897-4BCE-942C-6DAC3C2C1ED2}"/>
              </a:ext>
            </a:extLst>
          </p:cNvPr>
          <p:cNvSpPr/>
          <p:nvPr/>
        </p:nvSpPr>
        <p:spPr>
          <a:xfrm>
            <a:off x="7959596" y="-5635"/>
            <a:ext cx="1828800" cy="6858000"/>
          </a:xfrm>
          <a:prstGeom prst="rect">
            <a:avLst/>
          </a:prstGeom>
          <a:solidFill>
            <a:srgbClr val="96CE45">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TextBox 22">
            <a:extLst>
              <a:ext uri="{FF2B5EF4-FFF2-40B4-BE49-F238E27FC236}">
                <a16:creationId xmlns:a16="http://schemas.microsoft.com/office/drawing/2014/main" id="{98F4E075-C423-422A-A1E1-65124D84A0F6}"/>
              </a:ext>
            </a:extLst>
          </p:cNvPr>
          <p:cNvSpPr txBox="1"/>
          <p:nvPr/>
        </p:nvSpPr>
        <p:spPr>
          <a:xfrm>
            <a:off x="6202801" y="1075345"/>
            <a:ext cx="1818264" cy="584775"/>
          </a:xfrm>
          <a:prstGeom prst="rect">
            <a:avLst/>
          </a:prstGeom>
          <a:noFill/>
        </p:spPr>
        <p:txBody>
          <a:bodyPr wrap="square" rtlCol="0">
            <a:spAutoFit/>
          </a:bodyPr>
          <a:lstStyle/>
          <a:p>
            <a:pPr algn="ctr"/>
            <a:r>
              <a:rPr lang="en-US" sz="3200" dirty="0">
                <a:solidFill>
                  <a:srgbClr val="1C335F"/>
                </a:solidFill>
                <a:latin typeface="IBM Plex Sans" panose="020B0503050000000000" pitchFamily="34" charset="0"/>
              </a:rPr>
              <a:t>func1()</a:t>
            </a:r>
          </a:p>
        </p:txBody>
      </p:sp>
      <p:sp>
        <p:nvSpPr>
          <p:cNvPr id="29" name="Rectangle 28">
            <a:extLst>
              <a:ext uri="{FF2B5EF4-FFF2-40B4-BE49-F238E27FC236}">
                <a16:creationId xmlns:a16="http://schemas.microsoft.com/office/drawing/2014/main" id="{43908224-6A9B-462E-95D4-FF1A2B8193B8}"/>
              </a:ext>
            </a:extLst>
          </p:cNvPr>
          <p:cNvSpPr/>
          <p:nvPr/>
        </p:nvSpPr>
        <p:spPr>
          <a:xfrm>
            <a:off x="9777859" y="-5635"/>
            <a:ext cx="1828800" cy="6858000"/>
          </a:xfrm>
          <a:prstGeom prst="rect">
            <a:avLst/>
          </a:prstGeom>
          <a:solidFill>
            <a:srgbClr val="E6E6E6">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TextBox 30">
            <a:extLst>
              <a:ext uri="{FF2B5EF4-FFF2-40B4-BE49-F238E27FC236}">
                <a16:creationId xmlns:a16="http://schemas.microsoft.com/office/drawing/2014/main" id="{E807DA06-C353-49DB-8406-C49E2285B69F}"/>
              </a:ext>
            </a:extLst>
          </p:cNvPr>
          <p:cNvSpPr txBox="1"/>
          <p:nvPr/>
        </p:nvSpPr>
        <p:spPr>
          <a:xfrm>
            <a:off x="9332201" y="1063409"/>
            <a:ext cx="2573995" cy="584775"/>
          </a:xfrm>
          <a:prstGeom prst="rect">
            <a:avLst/>
          </a:prstGeom>
          <a:noFill/>
        </p:spPr>
        <p:txBody>
          <a:bodyPr wrap="square" rtlCol="0">
            <a:spAutoFit/>
          </a:bodyPr>
          <a:lstStyle/>
          <a:p>
            <a:pPr algn="ctr"/>
            <a:r>
              <a:rPr lang="en-US" sz="3200" dirty="0">
                <a:solidFill>
                  <a:srgbClr val="1C335F"/>
                </a:solidFill>
                <a:latin typeface="IBM Plex Sans" panose="020B0503050000000000" pitchFamily="34" charset="0"/>
              </a:rPr>
              <a:t>http://</a:t>
            </a:r>
          </a:p>
        </p:txBody>
      </p:sp>
      <p:sp>
        <p:nvSpPr>
          <p:cNvPr id="44" name="Rectangle: Rounded Corners 43">
            <a:extLst>
              <a:ext uri="{FF2B5EF4-FFF2-40B4-BE49-F238E27FC236}">
                <a16:creationId xmlns:a16="http://schemas.microsoft.com/office/drawing/2014/main" id="{B430AABE-9638-406E-824C-A0EF2D6D7F0D}"/>
              </a:ext>
            </a:extLst>
          </p:cNvPr>
          <p:cNvSpPr/>
          <p:nvPr/>
        </p:nvSpPr>
        <p:spPr>
          <a:xfrm>
            <a:off x="-34795" y="2094608"/>
            <a:ext cx="12699259" cy="4026437"/>
          </a:xfrm>
          <a:prstGeom prst="roundRect">
            <a:avLst/>
          </a:prstGeom>
          <a:solidFill>
            <a:srgbClr val="1D3561">
              <a:alpha val="66000"/>
            </a:srgbClr>
          </a:solidFill>
          <a:effectLst>
            <a:outerShdw blurRad="40000" dist="23000" dir="5400000" rotWithShape="0">
              <a:srgbClr val="000000">
                <a:alpha val="35000"/>
              </a:srgbClr>
            </a:outerShdw>
            <a:softEdge rad="635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TextBox 19">
            <a:extLst>
              <a:ext uri="{FF2B5EF4-FFF2-40B4-BE49-F238E27FC236}">
                <a16:creationId xmlns:a16="http://schemas.microsoft.com/office/drawing/2014/main" id="{90E7049D-B09F-41E4-ADFA-5CC460DF3845}"/>
              </a:ext>
            </a:extLst>
          </p:cNvPr>
          <p:cNvSpPr txBox="1"/>
          <p:nvPr/>
        </p:nvSpPr>
        <p:spPr>
          <a:xfrm>
            <a:off x="4614708" y="3131113"/>
            <a:ext cx="2962584" cy="502766"/>
          </a:xfrm>
          <a:prstGeom prst="rect">
            <a:avLst/>
          </a:prstGeom>
          <a:noFill/>
        </p:spPr>
        <p:txBody>
          <a:bodyPr wrap="square" rtlCol="0">
            <a:spAutoFit/>
          </a:bodyPr>
          <a:lstStyle/>
          <a:p>
            <a:r>
              <a:rPr lang="en-US" sz="2667" b="1" dirty="0">
                <a:solidFill>
                  <a:schemeClr val="bg1"/>
                </a:solidFill>
                <a:latin typeface="HelvNeue Bold for IBM" panose="020B0804020202020204" pitchFamily="34" charset="0"/>
              </a:rPr>
              <a:t>Big Business</a:t>
            </a:r>
          </a:p>
        </p:txBody>
      </p:sp>
      <p:sp>
        <p:nvSpPr>
          <p:cNvPr id="33" name="TextBox 32">
            <a:extLst>
              <a:ext uri="{FF2B5EF4-FFF2-40B4-BE49-F238E27FC236}">
                <a16:creationId xmlns:a16="http://schemas.microsoft.com/office/drawing/2014/main" id="{361DE4E4-EACC-44D3-A2C2-0DE7ACB28CC3}"/>
              </a:ext>
            </a:extLst>
          </p:cNvPr>
          <p:cNvSpPr txBox="1"/>
          <p:nvPr/>
        </p:nvSpPr>
        <p:spPr>
          <a:xfrm>
            <a:off x="9273559" y="3176435"/>
            <a:ext cx="2669507" cy="502766"/>
          </a:xfrm>
          <a:prstGeom prst="rect">
            <a:avLst/>
          </a:prstGeom>
          <a:noFill/>
        </p:spPr>
        <p:txBody>
          <a:bodyPr wrap="square" rtlCol="0">
            <a:spAutoFit/>
          </a:bodyPr>
          <a:lstStyle/>
          <a:p>
            <a:r>
              <a:rPr lang="en-US" sz="2667" b="1" dirty="0">
                <a:solidFill>
                  <a:schemeClr val="bg1"/>
                </a:solidFill>
                <a:latin typeface="HelvNeue Bold for IBM" panose="020B0804020202020204" pitchFamily="34" charset="0"/>
              </a:rPr>
              <a:t>All Business</a:t>
            </a:r>
          </a:p>
        </p:txBody>
      </p:sp>
      <p:sp>
        <p:nvSpPr>
          <p:cNvPr id="34" name="TextBox 33">
            <a:extLst>
              <a:ext uri="{FF2B5EF4-FFF2-40B4-BE49-F238E27FC236}">
                <a16:creationId xmlns:a16="http://schemas.microsoft.com/office/drawing/2014/main" id="{F9248717-7EB1-4813-A82F-1BBCA0FED620}"/>
              </a:ext>
            </a:extLst>
          </p:cNvPr>
          <p:cNvSpPr txBox="1"/>
          <p:nvPr/>
        </p:nvSpPr>
        <p:spPr>
          <a:xfrm>
            <a:off x="4618960" y="3782249"/>
            <a:ext cx="2669507" cy="502766"/>
          </a:xfrm>
          <a:prstGeom prst="rect">
            <a:avLst/>
          </a:prstGeom>
          <a:noFill/>
        </p:spPr>
        <p:txBody>
          <a:bodyPr wrap="square" rtlCol="0">
            <a:spAutoFit/>
          </a:bodyPr>
          <a:lstStyle/>
          <a:p>
            <a:r>
              <a:rPr lang="en-US" sz="2667" b="1" dirty="0">
                <a:solidFill>
                  <a:schemeClr val="bg1"/>
                </a:solidFill>
                <a:latin typeface="HelvNeue Bold for IBM" panose="020B0804020202020204" pitchFamily="34" charset="0"/>
              </a:rPr>
              <a:t>Corporations</a:t>
            </a:r>
          </a:p>
        </p:txBody>
      </p:sp>
      <p:sp>
        <p:nvSpPr>
          <p:cNvPr id="35" name="TextBox 34">
            <a:extLst>
              <a:ext uri="{FF2B5EF4-FFF2-40B4-BE49-F238E27FC236}">
                <a16:creationId xmlns:a16="http://schemas.microsoft.com/office/drawing/2014/main" id="{4906A513-857B-4865-8B83-611305D31867}"/>
              </a:ext>
            </a:extLst>
          </p:cNvPr>
          <p:cNvSpPr txBox="1"/>
          <p:nvPr/>
        </p:nvSpPr>
        <p:spPr>
          <a:xfrm>
            <a:off x="9277811" y="3827569"/>
            <a:ext cx="2669507" cy="502766"/>
          </a:xfrm>
          <a:prstGeom prst="rect">
            <a:avLst/>
          </a:prstGeom>
          <a:noFill/>
        </p:spPr>
        <p:txBody>
          <a:bodyPr wrap="square" rtlCol="0">
            <a:spAutoFit/>
          </a:bodyPr>
          <a:lstStyle/>
          <a:p>
            <a:r>
              <a:rPr lang="en-US" sz="2667" b="1" dirty="0">
                <a:solidFill>
                  <a:schemeClr val="bg1"/>
                </a:solidFill>
                <a:latin typeface="HelvNeue Bold for IBM" panose="020B0804020202020204" pitchFamily="34" charset="0"/>
              </a:rPr>
              <a:t>Individuals</a:t>
            </a:r>
          </a:p>
        </p:txBody>
      </p:sp>
      <p:cxnSp>
        <p:nvCxnSpPr>
          <p:cNvPr id="22" name="Straight Connector 21">
            <a:extLst>
              <a:ext uri="{FF2B5EF4-FFF2-40B4-BE49-F238E27FC236}">
                <a16:creationId xmlns:a16="http://schemas.microsoft.com/office/drawing/2014/main" id="{23CFC5E7-CC7D-4471-9A86-6C2E87A57C18}"/>
              </a:ext>
            </a:extLst>
          </p:cNvPr>
          <p:cNvCxnSpPr/>
          <p:nvPr/>
        </p:nvCxnSpPr>
        <p:spPr>
          <a:xfrm>
            <a:off x="7350907" y="3504105"/>
            <a:ext cx="1397820" cy="0"/>
          </a:xfrm>
          <a:prstGeom prst="line">
            <a:avLst/>
          </a:prstGeom>
          <a:ln w="57150">
            <a:solidFill>
              <a:schemeClr val="bg1"/>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CEC5D6E-CE0E-4087-B274-AB42B14FFFF4}"/>
              </a:ext>
            </a:extLst>
          </p:cNvPr>
          <p:cNvCxnSpPr/>
          <p:nvPr/>
        </p:nvCxnSpPr>
        <p:spPr>
          <a:xfrm>
            <a:off x="7355159" y="4127832"/>
            <a:ext cx="1397820" cy="0"/>
          </a:xfrm>
          <a:prstGeom prst="line">
            <a:avLst/>
          </a:prstGeom>
          <a:ln w="57150">
            <a:solidFill>
              <a:schemeClr val="bg1"/>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BBE5A42-2182-4789-9AA1-615EE9676C61}"/>
              </a:ext>
            </a:extLst>
          </p:cNvPr>
          <p:cNvSpPr txBox="1"/>
          <p:nvPr/>
        </p:nvSpPr>
        <p:spPr>
          <a:xfrm>
            <a:off x="4618960" y="4363300"/>
            <a:ext cx="2669507" cy="502766"/>
          </a:xfrm>
          <a:prstGeom prst="rect">
            <a:avLst/>
          </a:prstGeom>
          <a:noFill/>
        </p:spPr>
        <p:txBody>
          <a:bodyPr wrap="square" rtlCol="0">
            <a:spAutoFit/>
          </a:bodyPr>
          <a:lstStyle/>
          <a:p>
            <a:r>
              <a:rPr lang="en-US" sz="2667" b="1" dirty="0">
                <a:solidFill>
                  <a:schemeClr val="bg1"/>
                </a:solidFill>
                <a:latin typeface="HelvNeue Bold for IBM" panose="020B0804020202020204" pitchFamily="34" charset="0"/>
              </a:rPr>
              <a:t>Weeks</a:t>
            </a:r>
          </a:p>
        </p:txBody>
      </p:sp>
      <p:sp>
        <p:nvSpPr>
          <p:cNvPr id="42" name="TextBox 41">
            <a:extLst>
              <a:ext uri="{FF2B5EF4-FFF2-40B4-BE49-F238E27FC236}">
                <a16:creationId xmlns:a16="http://schemas.microsoft.com/office/drawing/2014/main" id="{6FE58D86-A7CD-4FD7-B33E-FFC197A9F4EE}"/>
              </a:ext>
            </a:extLst>
          </p:cNvPr>
          <p:cNvSpPr txBox="1"/>
          <p:nvPr/>
        </p:nvSpPr>
        <p:spPr>
          <a:xfrm>
            <a:off x="9277811" y="4408621"/>
            <a:ext cx="2669507" cy="502766"/>
          </a:xfrm>
          <a:prstGeom prst="rect">
            <a:avLst/>
          </a:prstGeom>
          <a:noFill/>
        </p:spPr>
        <p:txBody>
          <a:bodyPr wrap="square" rtlCol="0">
            <a:spAutoFit/>
          </a:bodyPr>
          <a:lstStyle/>
          <a:p>
            <a:r>
              <a:rPr lang="en-US" sz="2667" b="1" dirty="0">
                <a:solidFill>
                  <a:schemeClr val="bg1"/>
                </a:solidFill>
                <a:latin typeface="HelvNeue Bold for IBM" panose="020B0804020202020204" pitchFamily="34" charset="0"/>
              </a:rPr>
              <a:t>Seconds</a:t>
            </a:r>
          </a:p>
        </p:txBody>
      </p:sp>
      <p:cxnSp>
        <p:nvCxnSpPr>
          <p:cNvPr id="43" name="Straight Connector 42">
            <a:extLst>
              <a:ext uri="{FF2B5EF4-FFF2-40B4-BE49-F238E27FC236}">
                <a16:creationId xmlns:a16="http://schemas.microsoft.com/office/drawing/2014/main" id="{2771D712-5383-4B8C-B4BB-83BD081ABD8A}"/>
              </a:ext>
            </a:extLst>
          </p:cNvPr>
          <p:cNvCxnSpPr/>
          <p:nvPr/>
        </p:nvCxnSpPr>
        <p:spPr>
          <a:xfrm>
            <a:off x="7355159" y="4708884"/>
            <a:ext cx="1397820" cy="0"/>
          </a:xfrm>
          <a:prstGeom prst="line">
            <a:avLst/>
          </a:prstGeom>
          <a:ln w="57150">
            <a:solidFill>
              <a:schemeClr val="bg1"/>
            </a:solidFill>
            <a:headEnd type="oval"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40E87F4D-095F-4743-9139-0F14F1483C6E}"/>
              </a:ext>
            </a:extLst>
          </p:cNvPr>
          <p:cNvSpPr/>
          <p:nvPr/>
        </p:nvSpPr>
        <p:spPr>
          <a:xfrm>
            <a:off x="402625" y="3057543"/>
            <a:ext cx="3739619" cy="1815690"/>
          </a:xfrm>
          <a:prstGeom prst="rect">
            <a:avLst/>
          </a:prstGeom>
        </p:spPr>
        <p:txBody>
          <a:bodyPr wrap="square">
            <a:spAutoFit/>
          </a:bodyPr>
          <a:lstStyle/>
          <a:p>
            <a:pPr lvl="0" algn="ctr"/>
            <a:r>
              <a:rPr lang="en-US" altLang="en-US" sz="3733" b="1" dirty="0">
                <a:solidFill>
                  <a:srgbClr val="FFFFFF"/>
                </a:solidFill>
                <a:latin typeface="HelvNeue for IBM"/>
                <a:ea typeface="HelvNeue for IBM"/>
                <a:cs typeface="HelvNeue for IBM"/>
              </a:rPr>
              <a:t>have shaped     </a:t>
            </a:r>
          </a:p>
          <a:p>
            <a:pPr lvl="0" algn="ctr"/>
            <a:r>
              <a:rPr lang="en-US" altLang="en-US" sz="3733" b="1" dirty="0">
                <a:solidFill>
                  <a:srgbClr val="FFFFFF"/>
                </a:solidFill>
                <a:latin typeface="HelvNeue for IBM"/>
                <a:ea typeface="HelvNeue for IBM"/>
                <a:cs typeface="HelvNeue for IBM"/>
              </a:rPr>
              <a:t>the market landscape</a:t>
            </a:r>
          </a:p>
        </p:txBody>
      </p:sp>
      <p:sp>
        <p:nvSpPr>
          <p:cNvPr id="2" name="Slide Number Placeholder 1">
            <a:extLst>
              <a:ext uri="{FF2B5EF4-FFF2-40B4-BE49-F238E27FC236}">
                <a16:creationId xmlns:a16="http://schemas.microsoft.com/office/drawing/2014/main" id="{A78D12BB-DBFD-459A-A3AC-83180BB34F7D}"/>
              </a:ext>
            </a:extLst>
          </p:cNvPr>
          <p:cNvSpPr>
            <a:spLocks noGrp="1"/>
          </p:cNvSpPr>
          <p:nvPr>
            <p:ph type="sldNum" sz="quarter" idx="10"/>
          </p:nvPr>
        </p:nvSpPr>
        <p:spPr/>
        <p:txBody>
          <a:bodyPr/>
          <a:lstStyle/>
          <a:p>
            <a:pPr>
              <a:defRPr/>
            </a:pPr>
            <a:fld id="{8DC05961-6BCD-4151-B889-30765E047A9E}" type="slidenum">
              <a:rPr lang="en-US" altLang="en-US" smtClean="0"/>
              <a:pPr>
                <a:defRPr/>
              </a:pPr>
              <a:t>8</a:t>
            </a:fld>
            <a:endParaRPr lang="en-US" altLang="en-US"/>
          </a:p>
        </p:txBody>
      </p:sp>
      <p:sp>
        <p:nvSpPr>
          <p:cNvPr id="25" name="TextBox 24">
            <a:extLst>
              <a:ext uri="{FF2B5EF4-FFF2-40B4-BE49-F238E27FC236}">
                <a16:creationId xmlns:a16="http://schemas.microsoft.com/office/drawing/2014/main" id="{CB587A6F-B12A-4659-A76A-C6710430ADFE}"/>
              </a:ext>
            </a:extLst>
          </p:cNvPr>
          <p:cNvSpPr txBox="1"/>
          <p:nvPr/>
        </p:nvSpPr>
        <p:spPr>
          <a:xfrm>
            <a:off x="11538858" y="6348141"/>
            <a:ext cx="714103" cy="461665"/>
          </a:xfrm>
          <a:prstGeom prst="rect">
            <a:avLst/>
          </a:prstGeom>
          <a:noFill/>
        </p:spPr>
        <p:txBody>
          <a:bodyPr wrap="square" rtlCol="0">
            <a:spAutoFit/>
          </a:bodyPr>
          <a:lstStyle/>
          <a:p>
            <a:pPr algn="ctr"/>
            <a:fld id="{ECF38AA3-52F0-4E63-B89D-3B6D4886765A}" type="slidenum">
              <a:rPr lang="en-US" sz="2400" b="1"/>
              <a:pPr algn="ctr"/>
              <a:t>8</a:t>
            </a:fld>
            <a:endParaRPr lang="en-US" sz="2400" b="1" dirty="0"/>
          </a:p>
        </p:txBody>
      </p:sp>
      <p:sp>
        <p:nvSpPr>
          <p:cNvPr id="24" name="TextBox 23">
            <a:extLst>
              <a:ext uri="{FF2B5EF4-FFF2-40B4-BE49-F238E27FC236}">
                <a16:creationId xmlns:a16="http://schemas.microsoft.com/office/drawing/2014/main" id="{39140275-F27D-4E2C-BAC3-4EA2D25BE4A2}"/>
              </a:ext>
            </a:extLst>
          </p:cNvPr>
          <p:cNvSpPr txBox="1"/>
          <p:nvPr/>
        </p:nvSpPr>
        <p:spPr>
          <a:xfrm>
            <a:off x="7985063" y="1063409"/>
            <a:ext cx="1767331" cy="584775"/>
          </a:xfrm>
          <a:prstGeom prst="rect">
            <a:avLst/>
          </a:prstGeom>
          <a:noFill/>
        </p:spPr>
        <p:txBody>
          <a:bodyPr wrap="square" rtlCol="0">
            <a:spAutoFit/>
          </a:bodyPr>
          <a:lstStyle/>
          <a:p>
            <a:pPr algn="ctr"/>
            <a:r>
              <a:rPr lang="en-US" sz="3200" dirty="0">
                <a:solidFill>
                  <a:srgbClr val="1C335F"/>
                </a:solidFill>
                <a:latin typeface="IBM Plex Sans" panose="020B0503050000000000" pitchFamily="34" charset="0"/>
              </a:rPr>
              <a:t>class</a:t>
            </a:r>
          </a:p>
        </p:txBody>
      </p:sp>
    </p:spTree>
    <p:extLst>
      <p:ext uri="{BB962C8B-B14F-4D97-AF65-F5344CB8AC3E}">
        <p14:creationId xmlns:p14="http://schemas.microsoft.com/office/powerpoint/2010/main" val="119757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lothing, indoor&#10;&#10;Description generated with high confidence">
            <a:extLst>
              <a:ext uri="{FF2B5EF4-FFF2-40B4-BE49-F238E27FC236}">
                <a16:creationId xmlns:a16="http://schemas.microsoft.com/office/drawing/2014/main" id="{8A74027A-054C-449D-9A18-EF99FDBDB51F}"/>
              </a:ext>
            </a:extLst>
          </p:cNvPr>
          <p:cNvPicPr>
            <a:picLocks noChangeAspect="1"/>
          </p:cNvPicPr>
          <p:nvPr/>
        </p:nvPicPr>
        <p:blipFill rotWithShape="1">
          <a:blip r:embed="rId3">
            <a:grayscl/>
          </a:blip>
          <a:srcRect l="19741" t="2861" r="2644" b="2120"/>
          <a:stretch/>
        </p:blipFill>
        <p:spPr>
          <a:xfrm>
            <a:off x="4764397" y="12563"/>
            <a:ext cx="7427603" cy="6819957"/>
          </a:xfrm>
          <a:prstGeom prst="rect">
            <a:avLst/>
          </a:prstGeom>
        </p:spPr>
      </p:pic>
      <p:sp>
        <p:nvSpPr>
          <p:cNvPr id="9" name="Rectangle 8">
            <a:extLst>
              <a:ext uri="{FF2B5EF4-FFF2-40B4-BE49-F238E27FC236}">
                <a16:creationId xmlns:a16="http://schemas.microsoft.com/office/drawing/2014/main" id="{4213B4C8-3371-4A74-87BA-8CC0598F3073}"/>
              </a:ext>
            </a:extLst>
          </p:cNvPr>
          <p:cNvSpPr/>
          <p:nvPr/>
        </p:nvSpPr>
        <p:spPr>
          <a:xfrm>
            <a:off x="4982877" y="-355"/>
            <a:ext cx="2310895" cy="6832875"/>
          </a:xfrm>
          <a:prstGeom prst="rect">
            <a:avLst/>
          </a:prstGeom>
          <a:gradFill>
            <a:gsLst>
              <a:gs pos="0">
                <a:srgbClr val="2EA2E8"/>
              </a:gs>
              <a:gs pos="100000">
                <a:srgbClr val="172C51">
                  <a:alpha val="27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B7CE9830-A794-4121-99B4-8739F95E71D0}"/>
              </a:ext>
            </a:extLst>
          </p:cNvPr>
          <p:cNvSpPr txBox="1"/>
          <p:nvPr/>
        </p:nvSpPr>
        <p:spPr>
          <a:xfrm>
            <a:off x="422030" y="401876"/>
            <a:ext cx="3903785" cy="3283271"/>
          </a:xfrm>
          <a:prstGeom prst="rect">
            <a:avLst/>
          </a:prstGeom>
        </p:spPr>
        <p:txBody>
          <a:bodyPr wrap="square" lIns="0" tIns="0" rIns="0" bIns="0" rtlCol="0">
            <a:spAutoFit/>
          </a:bodyPr>
          <a:lstStyle/>
          <a:p>
            <a:pPr algn="r"/>
            <a:r>
              <a:rPr lang="en-US" sz="4267" dirty="0">
                <a:solidFill>
                  <a:schemeClr val="bg2"/>
                </a:solidFill>
                <a:latin typeface="HelvNeue Bold for IBM" panose="020B0804020202020204" pitchFamily="34" charset="0"/>
                <a:cs typeface="Arial" charset="0"/>
              </a:rPr>
              <a:t>In the past, we used design patterns to address the shifts…</a:t>
            </a:r>
          </a:p>
        </p:txBody>
      </p:sp>
      <p:sp>
        <p:nvSpPr>
          <p:cNvPr id="3" name="TextBox 2">
            <a:extLst>
              <a:ext uri="{FF2B5EF4-FFF2-40B4-BE49-F238E27FC236}">
                <a16:creationId xmlns:a16="http://schemas.microsoft.com/office/drawing/2014/main" id="{81B2286E-45B3-4666-AFFD-3D7410C7AB1E}"/>
              </a:ext>
            </a:extLst>
          </p:cNvPr>
          <p:cNvSpPr txBox="1"/>
          <p:nvPr/>
        </p:nvSpPr>
        <p:spPr>
          <a:xfrm>
            <a:off x="4977290" y="4417106"/>
            <a:ext cx="2316481" cy="492443"/>
          </a:xfrm>
          <a:prstGeom prst="rect">
            <a:avLst/>
          </a:prstGeom>
        </p:spPr>
        <p:txBody>
          <a:bodyPr wrap="square" lIns="0" tIns="0" rIns="0" bIns="0" rtlCol="0">
            <a:spAutoFit/>
          </a:bodyPr>
          <a:lstStyle/>
          <a:p>
            <a:pPr algn="ctr"/>
            <a:r>
              <a:rPr lang="en-US" sz="3200" dirty="0">
                <a:solidFill>
                  <a:srgbClr val="FFFFFF"/>
                </a:solidFill>
                <a:latin typeface="IBM Plex Sans" panose="020B0503050000000000" pitchFamily="34" charset="0"/>
              </a:rPr>
              <a:t>Creational</a:t>
            </a:r>
          </a:p>
        </p:txBody>
      </p:sp>
      <p:sp>
        <p:nvSpPr>
          <p:cNvPr id="20" name="Rectangle 19">
            <a:extLst>
              <a:ext uri="{FF2B5EF4-FFF2-40B4-BE49-F238E27FC236}">
                <a16:creationId xmlns:a16="http://schemas.microsoft.com/office/drawing/2014/main" id="{2BB85AE1-0549-4FCD-AAE6-86F581857EAA}"/>
              </a:ext>
            </a:extLst>
          </p:cNvPr>
          <p:cNvSpPr/>
          <p:nvPr/>
        </p:nvSpPr>
        <p:spPr>
          <a:xfrm>
            <a:off x="7288183" y="-355"/>
            <a:ext cx="2310895" cy="6832875"/>
          </a:xfrm>
          <a:prstGeom prst="rect">
            <a:avLst/>
          </a:prstGeom>
          <a:gradFill>
            <a:gsLst>
              <a:gs pos="0">
                <a:srgbClr val="AFB9C5"/>
              </a:gs>
              <a:gs pos="100000">
                <a:srgbClr val="172C51">
                  <a:alpha val="27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5D87214D-5086-4429-9742-39B27417B43D}"/>
              </a:ext>
            </a:extLst>
          </p:cNvPr>
          <p:cNvSpPr txBox="1"/>
          <p:nvPr/>
        </p:nvSpPr>
        <p:spPr>
          <a:xfrm>
            <a:off x="7293770" y="4417106"/>
            <a:ext cx="2310895" cy="492443"/>
          </a:xfrm>
          <a:prstGeom prst="rect">
            <a:avLst/>
          </a:prstGeom>
        </p:spPr>
        <p:txBody>
          <a:bodyPr wrap="square" lIns="0" tIns="0" rIns="0" bIns="0" rtlCol="0">
            <a:spAutoFit/>
          </a:bodyPr>
          <a:lstStyle/>
          <a:p>
            <a:pPr algn="ctr"/>
            <a:r>
              <a:rPr lang="en-US" sz="3200" dirty="0">
                <a:solidFill>
                  <a:srgbClr val="FFFFFF"/>
                </a:solidFill>
                <a:effectLst>
                  <a:outerShdw blurRad="60007" dist="200025" dir="15000000" sy="30000" kx="-1800000" algn="bl" rotWithShape="0">
                    <a:prstClr val="black">
                      <a:alpha val="32000"/>
                    </a:prstClr>
                  </a:outerShdw>
                </a:effectLst>
                <a:latin typeface="IBM Plex Sans" panose="020B0503050000000000" pitchFamily="34" charset="0"/>
              </a:rPr>
              <a:t>Structural</a:t>
            </a:r>
          </a:p>
        </p:txBody>
      </p:sp>
      <p:sp>
        <p:nvSpPr>
          <p:cNvPr id="21" name="Rectangle 20">
            <a:extLst>
              <a:ext uri="{FF2B5EF4-FFF2-40B4-BE49-F238E27FC236}">
                <a16:creationId xmlns:a16="http://schemas.microsoft.com/office/drawing/2014/main" id="{7CA4FF0A-F0B1-47A0-8E8B-2D6B90B38F07}"/>
              </a:ext>
            </a:extLst>
          </p:cNvPr>
          <p:cNvSpPr/>
          <p:nvPr/>
        </p:nvSpPr>
        <p:spPr>
          <a:xfrm>
            <a:off x="9593490" y="-355"/>
            <a:ext cx="2310895" cy="6832875"/>
          </a:xfrm>
          <a:prstGeom prst="rect">
            <a:avLst/>
          </a:prstGeom>
          <a:gradFill>
            <a:gsLst>
              <a:gs pos="0">
                <a:srgbClr val="709D48"/>
              </a:gs>
              <a:gs pos="100000">
                <a:srgbClr val="172C51">
                  <a:alpha val="27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TextBox 18">
            <a:extLst>
              <a:ext uri="{FF2B5EF4-FFF2-40B4-BE49-F238E27FC236}">
                <a16:creationId xmlns:a16="http://schemas.microsoft.com/office/drawing/2014/main" id="{96238262-39E7-41F8-B98A-2BEC685C98FF}"/>
              </a:ext>
            </a:extLst>
          </p:cNvPr>
          <p:cNvSpPr txBox="1"/>
          <p:nvPr/>
        </p:nvSpPr>
        <p:spPr>
          <a:xfrm>
            <a:off x="9615835" y="4417106"/>
            <a:ext cx="2310896" cy="492443"/>
          </a:xfrm>
          <a:prstGeom prst="rect">
            <a:avLst/>
          </a:prstGeom>
        </p:spPr>
        <p:txBody>
          <a:bodyPr wrap="square" lIns="0" tIns="0" rIns="0" bIns="0" rtlCol="0">
            <a:spAutoFit/>
          </a:bodyPr>
          <a:lstStyle/>
          <a:p>
            <a:pPr algn="ctr"/>
            <a:r>
              <a:rPr lang="en-US" sz="3200" dirty="0">
                <a:solidFill>
                  <a:srgbClr val="FFFFFF"/>
                </a:solidFill>
                <a:effectLst>
                  <a:outerShdw blurRad="60007" dist="200025" dir="15000000" sy="30000" kx="-1800000" algn="bl" rotWithShape="0">
                    <a:prstClr val="black">
                      <a:alpha val="32000"/>
                    </a:prstClr>
                  </a:outerShdw>
                </a:effectLst>
                <a:latin typeface="IBM Plex Sans" panose="020B0503050000000000" pitchFamily="34" charset="0"/>
              </a:rPr>
              <a:t>Behavioral</a:t>
            </a:r>
          </a:p>
        </p:txBody>
      </p:sp>
      <p:sp>
        <p:nvSpPr>
          <p:cNvPr id="10" name="TextBox 9">
            <a:extLst>
              <a:ext uri="{FF2B5EF4-FFF2-40B4-BE49-F238E27FC236}">
                <a16:creationId xmlns:a16="http://schemas.microsoft.com/office/drawing/2014/main" id="{8102794A-4882-4D54-8F18-D4535AB29555}"/>
              </a:ext>
            </a:extLst>
          </p:cNvPr>
          <p:cNvSpPr txBox="1"/>
          <p:nvPr/>
        </p:nvSpPr>
        <p:spPr>
          <a:xfrm>
            <a:off x="4642096" y="1530388"/>
            <a:ext cx="7603067" cy="1682640"/>
          </a:xfrm>
          <a:prstGeom prst="rect">
            <a:avLst/>
          </a:prstGeom>
        </p:spPr>
        <p:txBody>
          <a:bodyPr wrap="square" lIns="0" tIns="0" rIns="0" bIns="0" rtlCol="0">
            <a:spAutoFit/>
          </a:bodyPr>
          <a:lstStyle/>
          <a:p>
            <a:pPr algn="ctr"/>
            <a:r>
              <a:rPr lang="en-US" sz="4267" dirty="0">
                <a:solidFill>
                  <a:schemeClr val="bg2"/>
                </a:solidFill>
                <a:latin typeface="HelvNeue Bold for IBM" panose="020B0804020202020204" pitchFamily="34" charset="0"/>
              </a:rPr>
              <a:t>Gang of Four </a:t>
            </a:r>
          </a:p>
          <a:p>
            <a:pPr algn="ctr"/>
            <a:endParaRPr lang="en-US" sz="2400" dirty="0">
              <a:solidFill>
                <a:schemeClr val="bg2"/>
              </a:solidFill>
              <a:latin typeface="HelvNeue Bold for IBM" panose="020B0804020202020204" pitchFamily="34" charset="0"/>
            </a:endParaRPr>
          </a:p>
          <a:p>
            <a:pPr algn="ctr"/>
            <a:r>
              <a:rPr lang="en-US" sz="4267" dirty="0">
                <a:solidFill>
                  <a:schemeClr val="bg2"/>
                </a:solidFill>
                <a:latin typeface="HelvNeue Bold for IBM" panose="020B0804020202020204" pitchFamily="34" charset="0"/>
              </a:rPr>
              <a:t>Design Patterns</a:t>
            </a:r>
          </a:p>
        </p:txBody>
      </p:sp>
      <p:sp>
        <p:nvSpPr>
          <p:cNvPr id="13" name="TextBox 12">
            <a:extLst>
              <a:ext uri="{FF2B5EF4-FFF2-40B4-BE49-F238E27FC236}">
                <a16:creationId xmlns:a16="http://schemas.microsoft.com/office/drawing/2014/main" id="{7EB224DE-EEAE-47FA-9C83-ACD25B824E97}"/>
              </a:ext>
            </a:extLst>
          </p:cNvPr>
          <p:cNvSpPr txBox="1"/>
          <p:nvPr/>
        </p:nvSpPr>
        <p:spPr>
          <a:xfrm>
            <a:off x="4103078" y="5684231"/>
            <a:ext cx="7151077" cy="656655"/>
          </a:xfrm>
          <a:prstGeom prst="rect">
            <a:avLst/>
          </a:prstGeom>
        </p:spPr>
        <p:txBody>
          <a:bodyPr wrap="square" lIns="0" tIns="0" rIns="0" bIns="0" rtlCol="0">
            <a:spAutoFit/>
          </a:bodyPr>
          <a:lstStyle/>
          <a:p>
            <a:pPr algn="r"/>
            <a:r>
              <a:rPr lang="en-US" sz="4267" dirty="0">
                <a:solidFill>
                  <a:schemeClr val="bg2"/>
                </a:solidFill>
                <a:latin typeface="HelvNeue Bold for IBM" panose="020B0804020202020204" pitchFamily="34" charset="0"/>
                <a:cs typeface="Arial" charset="0"/>
              </a:rPr>
              <a:t>… today we need more</a:t>
            </a:r>
          </a:p>
        </p:txBody>
      </p:sp>
      <p:sp>
        <p:nvSpPr>
          <p:cNvPr id="23" name="TextBox 22">
            <a:extLst>
              <a:ext uri="{FF2B5EF4-FFF2-40B4-BE49-F238E27FC236}">
                <a16:creationId xmlns:a16="http://schemas.microsoft.com/office/drawing/2014/main" id="{E3F07788-E06F-423E-B15E-192D23A7AFAF}"/>
              </a:ext>
            </a:extLst>
          </p:cNvPr>
          <p:cNvSpPr txBox="1"/>
          <p:nvPr/>
        </p:nvSpPr>
        <p:spPr>
          <a:xfrm>
            <a:off x="11538858" y="6348141"/>
            <a:ext cx="714103" cy="461665"/>
          </a:xfrm>
          <a:prstGeom prst="rect">
            <a:avLst/>
          </a:prstGeom>
          <a:noFill/>
        </p:spPr>
        <p:txBody>
          <a:bodyPr wrap="square" rtlCol="0">
            <a:spAutoFit/>
          </a:bodyPr>
          <a:lstStyle/>
          <a:p>
            <a:pPr algn="ctr"/>
            <a:fld id="{ECF38AA3-52F0-4E63-B89D-3B6D4886765A}" type="slidenum">
              <a:rPr lang="en-US" sz="2400" b="1"/>
              <a:pPr algn="ctr"/>
              <a:t>9</a:t>
            </a:fld>
            <a:endParaRPr lang="en-US" sz="2400" b="1" dirty="0"/>
          </a:p>
        </p:txBody>
      </p:sp>
    </p:spTree>
    <p:extLst>
      <p:ext uri="{BB962C8B-B14F-4D97-AF65-F5344CB8AC3E}">
        <p14:creationId xmlns:p14="http://schemas.microsoft.com/office/powerpoint/2010/main" val="936366768"/>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26284</TotalTime>
  <Words>727</Words>
  <Application>Microsoft Macintosh PowerPoint</Application>
  <PresentationFormat>Widescreen</PresentationFormat>
  <Paragraphs>184</Paragraphs>
  <Slides>15</Slides>
  <Notes>9</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15</vt:i4>
      </vt:variant>
    </vt:vector>
  </HeadingPairs>
  <TitlesOfParts>
    <vt:vector size="36" baseType="lpstr">
      <vt:lpstr>Heiti SC Light</vt:lpstr>
      <vt:lpstr>ＭＳ Ｐゴシック</vt:lpstr>
      <vt:lpstr>ＭＳ Ｐゴシック</vt:lpstr>
      <vt:lpstr>Arial</vt:lpstr>
      <vt:lpstr>Arial Regular</vt:lpstr>
      <vt:lpstr>Calibri</vt:lpstr>
      <vt:lpstr>Gill Sans</vt:lpstr>
      <vt:lpstr>Helvetica</vt:lpstr>
      <vt:lpstr>Helvetica Light</vt:lpstr>
      <vt:lpstr>Helvetica Neue</vt:lpstr>
      <vt:lpstr>HelvNeue Bold for IBM</vt:lpstr>
      <vt:lpstr>HelvNeue for IBM</vt:lpstr>
      <vt:lpstr>HelvNeue Light for IBM</vt:lpstr>
      <vt:lpstr>IBM Plex Sans</vt:lpstr>
      <vt:lpstr>IBM Plex Sans Medium</vt:lpstr>
      <vt:lpstr>IBM Plex Sans Regular</vt:lpstr>
      <vt:lpstr>Wingdings</vt:lpstr>
      <vt:lpstr>blk_background_2017</vt:lpstr>
      <vt:lpstr>1_blk_background_2017</vt:lpstr>
      <vt:lpstr>2_blk_background_2017</vt:lpstr>
      <vt:lpstr>3_blk_background_2017</vt:lpstr>
      <vt:lpstr>IBM Developer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IBM Developer First Framework </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Sudharshan Govindan</cp:lastModifiedBy>
  <cp:revision>83</cp:revision>
  <dcterms:created xsi:type="dcterms:W3CDTF">2018-02-27T17:50:26Z</dcterms:created>
  <dcterms:modified xsi:type="dcterms:W3CDTF">2018-09-04T09:29:05Z</dcterms:modified>
</cp:coreProperties>
</file>